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Rockwell Bold" charset="1" panose="02060803030405020103"/>
      <p:regular r:id="rId17"/>
    </p:embeddedFont>
    <p:embeddedFont>
      <p:font typeface="Open Sans" charset="1" panose="00000000000000000000"/>
      <p:regular r:id="rId18"/>
    </p:embeddedFont>
    <p:embeddedFont>
      <p:font typeface="Rockwell" charset="1" panose="02060603030405020103"/>
      <p:regular r:id="rId19"/>
    </p:embeddedFont>
    <p:embeddedFont>
      <p:font typeface="Open Sans Bold" charset="1" panose="000000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856" r="0" b="-4662"/>
            </a:stretch>
          </a:blipFill>
        </p:spPr>
      </p:sp>
      <p:sp>
        <p:nvSpPr>
          <p:cNvPr name="Freeform 3" id="3"/>
          <p:cNvSpPr/>
          <p:nvPr/>
        </p:nvSpPr>
        <p:spPr>
          <a:xfrm flipH="false" flipV="false" rot="696987">
            <a:off x="613086" y="740718"/>
            <a:ext cx="6450771" cy="3792157"/>
          </a:xfrm>
          <a:custGeom>
            <a:avLst/>
            <a:gdLst/>
            <a:ahLst/>
            <a:cxnLst/>
            <a:rect r="r" b="b" t="t" l="l"/>
            <a:pathLst>
              <a:path h="3792157" w="6450771">
                <a:moveTo>
                  <a:pt x="0" y="0"/>
                </a:moveTo>
                <a:lnTo>
                  <a:pt x="6450771" y="0"/>
                </a:lnTo>
                <a:lnTo>
                  <a:pt x="6450771" y="3792157"/>
                </a:lnTo>
                <a:lnTo>
                  <a:pt x="0" y="3792157"/>
                </a:lnTo>
                <a:lnTo>
                  <a:pt x="0" y="0"/>
                </a:lnTo>
                <a:close/>
              </a:path>
            </a:pathLst>
          </a:custGeom>
          <a:blipFill>
            <a:blip r:embed="rId3"/>
            <a:stretch>
              <a:fillRect l="0" t="0" r="0" b="0"/>
            </a:stretch>
          </a:blipFill>
        </p:spPr>
      </p:sp>
      <p:grpSp>
        <p:nvGrpSpPr>
          <p:cNvPr name="Group 4" id="4"/>
          <p:cNvGrpSpPr/>
          <p:nvPr/>
        </p:nvGrpSpPr>
        <p:grpSpPr>
          <a:xfrm rot="226701">
            <a:off x="17269035" y="5992922"/>
            <a:ext cx="1636621" cy="4438642"/>
            <a:chOff x="0" y="0"/>
            <a:chExt cx="431044" cy="1169025"/>
          </a:xfrm>
        </p:grpSpPr>
        <p:sp>
          <p:nvSpPr>
            <p:cNvPr name="Freeform 5" id="5"/>
            <p:cNvSpPr/>
            <p:nvPr/>
          </p:nvSpPr>
          <p:spPr>
            <a:xfrm flipH="false" flipV="false" rot="0">
              <a:off x="0" y="0"/>
              <a:ext cx="431044" cy="1169025"/>
            </a:xfrm>
            <a:custGeom>
              <a:avLst/>
              <a:gdLst/>
              <a:ahLst/>
              <a:cxnLst/>
              <a:rect r="r" b="b" t="t" l="l"/>
              <a:pathLst>
                <a:path h="1169025" w="431044">
                  <a:moveTo>
                    <a:pt x="0" y="0"/>
                  </a:moveTo>
                  <a:lnTo>
                    <a:pt x="431044" y="0"/>
                  </a:lnTo>
                  <a:lnTo>
                    <a:pt x="431044" y="1169025"/>
                  </a:lnTo>
                  <a:lnTo>
                    <a:pt x="0" y="1169025"/>
                  </a:lnTo>
                  <a:close/>
                </a:path>
              </a:pathLst>
            </a:custGeom>
            <a:solidFill>
              <a:srgbClr val="EE7700"/>
            </a:solidFill>
          </p:spPr>
        </p:sp>
        <p:sp>
          <p:nvSpPr>
            <p:cNvPr name="TextBox 6" id="6"/>
            <p:cNvSpPr txBox="true"/>
            <p:nvPr/>
          </p:nvSpPr>
          <p:spPr>
            <a:xfrm>
              <a:off x="0" y="-38100"/>
              <a:ext cx="431044" cy="120712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223719">
            <a:off x="10138433" y="8937614"/>
            <a:ext cx="8827569" cy="3086100"/>
            <a:chOff x="0" y="0"/>
            <a:chExt cx="2324956" cy="812800"/>
          </a:xfrm>
        </p:grpSpPr>
        <p:sp>
          <p:nvSpPr>
            <p:cNvPr name="Freeform 8" id="8"/>
            <p:cNvSpPr/>
            <p:nvPr/>
          </p:nvSpPr>
          <p:spPr>
            <a:xfrm flipH="false" flipV="false" rot="0">
              <a:off x="0" y="0"/>
              <a:ext cx="2324956" cy="812800"/>
            </a:xfrm>
            <a:custGeom>
              <a:avLst/>
              <a:gdLst/>
              <a:ahLst/>
              <a:cxnLst/>
              <a:rect r="r" b="b" t="t" l="l"/>
              <a:pathLst>
                <a:path h="812800" w="2324956">
                  <a:moveTo>
                    <a:pt x="0" y="0"/>
                  </a:moveTo>
                  <a:lnTo>
                    <a:pt x="2324956" y="0"/>
                  </a:lnTo>
                  <a:lnTo>
                    <a:pt x="2324956" y="812800"/>
                  </a:lnTo>
                  <a:lnTo>
                    <a:pt x="0" y="812800"/>
                  </a:lnTo>
                  <a:close/>
                </a:path>
              </a:pathLst>
            </a:custGeom>
            <a:solidFill>
              <a:srgbClr val="A22A52"/>
            </a:solidFill>
          </p:spPr>
        </p:sp>
        <p:sp>
          <p:nvSpPr>
            <p:cNvPr name="TextBox 9" id="9"/>
            <p:cNvSpPr txBox="true"/>
            <p:nvPr/>
          </p:nvSpPr>
          <p:spPr>
            <a:xfrm>
              <a:off x="0" y="-38100"/>
              <a:ext cx="2324956" cy="8509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4688279" y="7957931"/>
            <a:ext cx="3599721" cy="1009692"/>
            <a:chOff x="0" y="0"/>
            <a:chExt cx="948075" cy="265927"/>
          </a:xfrm>
        </p:grpSpPr>
        <p:sp>
          <p:nvSpPr>
            <p:cNvPr name="Freeform 11" id="11"/>
            <p:cNvSpPr/>
            <p:nvPr/>
          </p:nvSpPr>
          <p:spPr>
            <a:xfrm flipH="false" flipV="false" rot="0">
              <a:off x="0" y="0"/>
              <a:ext cx="948075" cy="265927"/>
            </a:xfrm>
            <a:custGeom>
              <a:avLst/>
              <a:gdLst/>
              <a:ahLst/>
              <a:cxnLst/>
              <a:rect r="r" b="b" t="t" l="l"/>
              <a:pathLst>
                <a:path h="265927" w="948075">
                  <a:moveTo>
                    <a:pt x="0" y="0"/>
                  </a:moveTo>
                  <a:lnTo>
                    <a:pt x="948075" y="0"/>
                  </a:lnTo>
                  <a:lnTo>
                    <a:pt x="948075" y="265927"/>
                  </a:lnTo>
                  <a:lnTo>
                    <a:pt x="0" y="265927"/>
                  </a:lnTo>
                  <a:close/>
                </a:path>
              </a:pathLst>
            </a:custGeom>
            <a:solidFill>
              <a:srgbClr val="EA1017"/>
            </a:solidFill>
          </p:spPr>
        </p:sp>
        <p:sp>
          <p:nvSpPr>
            <p:cNvPr name="TextBox 12" id="12"/>
            <p:cNvSpPr txBox="true"/>
            <p:nvPr/>
          </p:nvSpPr>
          <p:spPr>
            <a:xfrm>
              <a:off x="0" y="-38100"/>
              <a:ext cx="948075" cy="304027"/>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10235837" y="8303326"/>
            <a:ext cx="7853492" cy="1862323"/>
          </a:xfrm>
          <a:prstGeom prst="rect">
            <a:avLst/>
          </a:prstGeom>
        </p:spPr>
        <p:txBody>
          <a:bodyPr anchor="t" rtlCol="false" tIns="0" lIns="0" bIns="0" rIns="0">
            <a:spAutoFit/>
          </a:bodyPr>
          <a:lstStyle/>
          <a:p>
            <a:pPr algn="r">
              <a:lnSpc>
                <a:spcPts val="5553"/>
              </a:lnSpc>
            </a:pPr>
            <a:r>
              <a:rPr lang="en-US" sz="5095" b="true">
                <a:solidFill>
                  <a:srgbClr val="FFFFFF"/>
                </a:solidFill>
                <a:latin typeface="Rockwell Bold"/>
                <a:ea typeface="Rockwell Bold"/>
                <a:cs typeface="Rockwell Bold"/>
                <a:sym typeface="Rockwell Bold"/>
              </a:rPr>
              <a:t> </a:t>
            </a:r>
          </a:p>
          <a:p>
            <a:pPr algn="r">
              <a:lnSpc>
                <a:spcPts val="4136"/>
              </a:lnSpc>
            </a:pPr>
            <a:r>
              <a:rPr lang="en-US" sz="3795" b="true">
                <a:solidFill>
                  <a:srgbClr val="FFFFFF"/>
                </a:solidFill>
                <a:latin typeface="Rockwell Bold"/>
                <a:ea typeface="Rockwell Bold"/>
                <a:cs typeface="Rockwell Bold"/>
                <a:sym typeface="Rockwell Bold"/>
              </a:rPr>
              <a:t>cacao farmer and </a:t>
            </a:r>
          </a:p>
          <a:p>
            <a:pPr algn="r">
              <a:lnSpc>
                <a:spcPts val="4136"/>
              </a:lnSpc>
            </a:pPr>
            <a:r>
              <a:rPr lang="en-US" sz="3795" b="true">
                <a:solidFill>
                  <a:srgbClr val="FFFFFF"/>
                </a:solidFill>
                <a:latin typeface="Rockwell Bold"/>
                <a:ea typeface="Rockwell Bold"/>
                <a:cs typeface="Rockwell Bold"/>
                <a:sym typeface="Rockwell Bold"/>
              </a:rPr>
              <a:t>community leader in Guatemala</a:t>
            </a:r>
          </a:p>
        </p:txBody>
      </p:sp>
      <p:sp>
        <p:nvSpPr>
          <p:cNvPr name="TextBox 14" id="14"/>
          <p:cNvSpPr txBox="true"/>
          <p:nvPr/>
        </p:nvSpPr>
        <p:spPr>
          <a:xfrm rot="0">
            <a:off x="15209845" y="7906979"/>
            <a:ext cx="2556588" cy="1060644"/>
          </a:xfrm>
          <a:prstGeom prst="rect">
            <a:avLst/>
          </a:prstGeom>
        </p:spPr>
        <p:txBody>
          <a:bodyPr anchor="t" rtlCol="false" tIns="0" lIns="0" bIns="0" rIns="0">
            <a:spAutoFit/>
          </a:bodyPr>
          <a:lstStyle/>
          <a:p>
            <a:pPr algn="ctr">
              <a:lnSpc>
                <a:spcPts val="7753"/>
              </a:lnSpc>
              <a:spcBef>
                <a:spcPct val="0"/>
              </a:spcBef>
            </a:pPr>
            <a:r>
              <a:rPr lang="en-US" b="true" sz="5538">
                <a:solidFill>
                  <a:srgbClr val="FFFFFF"/>
                </a:solidFill>
                <a:latin typeface="Rockwell Bold"/>
                <a:ea typeface="Rockwell Bold"/>
                <a:cs typeface="Rockwell Bold"/>
                <a:sym typeface="Rockwell Bold"/>
              </a:rPr>
              <a:t>Aurelia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959348" y="0"/>
            <a:ext cx="10328652" cy="7359879"/>
          </a:xfrm>
          <a:custGeom>
            <a:avLst/>
            <a:gdLst/>
            <a:ahLst/>
            <a:cxnLst/>
            <a:rect r="r" b="b" t="t" l="l"/>
            <a:pathLst>
              <a:path h="7359879" w="10328652">
                <a:moveTo>
                  <a:pt x="0" y="0"/>
                </a:moveTo>
                <a:lnTo>
                  <a:pt x="10328652" y="0"/>
                </a:lnTo>
                <a:lnTo>
                  <a:pt x="10328652" y="7359879"/>
                </a:lnTo>
                <a:lnTo>
                  <a:pt x="0" y="7359879"/>
                </a:lnTo>
                <a:lnTo>
                  <a:pt x="0" y="0"/>
                </a:lnTo>
                <a:close/>
              </a:path>
            </a:pathLst>
          </a:custGeom>
          <a:blipFill>
            <a:blip r:embed="rId2"/>
            <a:stretch>
              <a:fillRect l="-6885" t="0" r="0" b="0"/>
            </a:stretch>
          </a:blipFill>
        </p:spPr>
      </p:sp>
      <p:sp>
        <p:nvSpPr>
          <p:cNvPr name="Freeform 3" id="3"/>
          <p:cNvSpPr/>
          <p:nvPr/>
        </p:nvSpPr>
        <p:spPr>
          <a:xfrm flipH="true" flipV="false" rot="0">
            <a:off x="0" y="2927121"/>
            <a:ext cx="9849028" cy="7359879"/>
          </a:xfrm>
          <a:custGeom>
            <a:avLst/>
            <a:gdLst/>
            <a:ahLst/>
            <a:cxnLst/>
            <a:rect r="r" b="b" t="t" l="l"/>
            <a:pathLst>
              <a:path h="7359879" w="9849028">
                <a:moveTo>
                  <a:pt x="9849028" y="0"/>
                </a:moveTo>
                <a:lnTo>
                  <a:pt x="0" y="0"/>
                </a:lnTo>
                <a:lnTo>
                  <a:pt x="0" y="7359879"/>
                </a:lnTo>
                <a:lnTo>
                  <a:pt x="9849028" y="7359879"/>
                </a:lnTo>
                <a:lnTo>
                  <a:pt x="9849028" y="0"/>
                </a:lnTo>
                <a:close/>
              </a:path>
            </a:pathLst>
          </a:custGeom>
          <a:blipFill>
            <a:blip r:embed="rId3"/>
            <a:stretch>
              <a:fillRect l="-12090" t="0" r="0" b="0"/>
            </a:stretch>
          </a:blipFill>
        </p:spPr>
      </p:sp>
      <p:sp>
        <p:nvSpPr>
          <p:cNvPr name="TextBox 4" id="4"/>
          <p:cNvSpPr txBox="true"/>
          <p:nvPr/>
        </p:nvSpPr>
        <p:spPr>
          <a:xfrm rot="0">
            <a:off x="1028700" y="611383"/>
            <a:ext cx="5844253" cy="1704975"/>
          </a:xfrm>
          <a:prstGeom prst="rect">
            <a:avLst/>
          </a:prstGeom>
        </p:spPr>
        <p:txBody>
          <a:bodyPr anchor="t" rtlCol="false" tIns="0" lIns="0" bIns="0" rIns="0">
            <a:spAutoFit/>
          </a:bodyPr>
          <a:lstStyle/>
          <a:p>
            <a:pPr algn="l">
              <a:lnSpc>
                <a:spcPts val="4308"/>
              </a:lnSpc>
            </a:pPr>
            <a:r>
              <a:rPr lang="en-US" sz="3590" b="true">
                <a:solidFill>
                  <a:srgbClr val="EA1017"/>
                </a:solidFill>
                <a:latin typeface="Rockwell Bold"/>
                <a:ea typeface="Rockwell Bold"/>
                <a:cs typeface="Rockwell Bold"/>
                <a:sym typeface="Rockwell Bold"/>
              </a:rPr>
              <a:t>I really give my life to my neighbours, sharing my knowledge with them.</a:t>
            </a:r>
          </a:p>
        </p:txBody>
      </p:sp>
      <p:sp>
        <p:nvSpPr>
          <p:cNvPr name="TextBox 5" id="5"/>
          <p:cNvSpPr txBox="true"/>
          <p:nvPr/>
        </p:nvSpPr>
        <p:spPr>
          <a:xfrm rot="0">
            <a:off x="346621" y="522"/>
            <a:ext cx="682079" cy="1713456"/>
          </a:xfrm>
          <a:prstGeom prst="rect">
            <a:avLst/>
          </a:prstGeom>
        </p:spPr>
        <p:txBody>
          <a:bodyPr anchor="t" rtlCol="false" tIns="0" lIns="0" bIns="0" rIns="0">
            <a:spAutoFit/>
          </a:bodyPr>
          <a:lstStyle/>
          <a:p>
            <a:pPr algn="ctr">
              <a:lnSpc>
                <a:spcPts val="12657"/>
              </a:lnSpc>
            </a:pPr>
            <a:r>
              <a:rPr lang="en-US" sz="9041" b="true">
                <a:solidFill>
                  <a:srgbClr val="EEA300"/>
                </a:solidFill>
                <a:latin typeface="Rockwell Bold"/>
                <a:ea typeface="Rockwell Bold"/>
                <a:cs typeface="Rockwell Bold"/>
                <a:sym typeface="Rockwell Bold"/>
              </a:rPr>
              <a:t>“</a:t>
            </a:r>
          </a:p>
        </p:txBody>
      </p:sp>
      <p:sp>
        <p:nvSpPr>
          <p:cNvPr name="TextBox 6" id="6"/>
          <p:cNvSpPr txBox="true"/>
          <p:nvPr/>
        </p:nvSpPr>
        <p:spPr>
          <a:xfrm rot="0">
            <a:off x="5549928" y="2125858"/>
            <a:ext cx="1867159" cy="772688"/>
          </a:xfrm>
          <a:prstGeom prst="rect">
            <a:avLst/>
          </a:prstGeom>
        </p:spPr>
        <p:txBody>
          <a:bodyPr anchor="t" rtlCol="false" tIns="0" lIns="0" bIns="0" rIns="0">
            <a:spAutoFit/>
          </a:bodyPr>
          <a:lstStyle/>
          <a:p>
            <a:pPr algn="ctr">
              <a:lnSpc>
                <a:spcPts val="5663"/>
              </a:lnSpc>
            </a:pPr>
            <a:r>
              <a:rPr lang="en-US" sz="4045" b="true">
                <a:solidFill>
                  <a:srgbClr val="EEA300"/>
                </a:solidFill>
                <a:latin typeface="Rockwell Bold"/>
                <a:ea typeface="Rockwell Bold"/>
                <a:cs typeface="Rockwell Bold"/>
                <a:sym typeface="Rockwell Bold"/>
              </a:rPr>
              <a:t>Aurelia</a:t>
            </a:r>
          </a:p>
        </p:txBody>
      </p:sp>
      <p:sp>
        <p:nvSpPr>
          <p:cNvPr name="TextBox 7" id="7"/>
          <p:cNvSpPr txBox="true"/>
          <p:nvPr/>
        </p:nvSpPr>
        <p:spPr>
          <a:xfrm rot="0">
            <a:off x="10785871" y="7806169"/>
            <a:ext cx="7207026" cy="2124075"/>
          </a:xfrm>
          <a:prstGeom prst="rect">
            <a:avLst/>
          </a:prstGeom>
        </p:spPr>
        <p:txBody>
          <a:bodyPr anchor="t" rtlCol="false" tIns="0" lIns="0" bIns="0" rIns="0">
            <a:spAutoFit/>
          </a:bodyPr>
          <a:lstStyle/>
          <a:p>
            <a:pPr algn="l">
              <a:lnSpc>
                <a:spcPts val="4068"/>
              </a:lnSpc>
            </a:pPr>
            <a:r>
              <a:rPr lang="en-US" sz="3390" b="true">
                <a:solidFill>
                  <a:srgbClr val="A22A52"/>
                </a:solidFill>
                <a:latin typeface="Rockwell Bold"/>
                <a:ea typeface="Rockwell Bold"/>
                <a:cs typeface="Rockwell Bold"/>
                <a:sym typeface="Rockwell Bold"/>
              </a:rPr>
              <a:t>It’s not fair that people are exploiting our resources and benefiting...there is little we can do but adapt.</a:t>
            </a:r>
          </a:p>
        </p:txBody>
      </p:sp>
      <p:sp>
        <p:nvSpPr>
          <p:cNvPr name="TextBox 8" id="8"/>
          <p:cNvSpPr txBox="true"/>
          <p:nvPr/>
        </p:nvSpPr>
        <p:spPr>
          <a:xfrm rot="0">
            <a:off x="10058548" y="7109431"/>
            <a:ext cx="682079" cy="1713456"/>
          </a:xfrm>
          <a:prstGeom prst="rect">
            <a:avLst/>
          </a:prstGeom>
        </p:spPr>
        <p:txBody>
          <a:bodyPr anchor="t" rtlCol="false" tIns="0" lIns="0" bIns="0" rIns="0">
            <a:spAutoFit/>
          </a:bodyPr>
          <a:lstStyle/>
          <a:p>
            <a:pPr algn="ctr">
              <a:lnSpc>
                <a:spcPts val="12657"/>
              </a:lnSpc>
            </a:pPr>
            <a:r>
              <a:rPr lang="en-US" sz="9041" b="true">
                <a:solidFill>
                  <a:srgbClr val="EE7700"/>
                </a:solidFill>
                <a:latin typeface="Rockwell Bold"/>
                <a:ea typeface="Rockwell Bold"/>
                <a:cs typeface="Rockwell Bold"/>
                <a:sym typeface="Rockwell Bold"/>
              </a:rPr>
              <a:t>“</a:t>
            </a:r>
          </a:p>
        </p:txBody>
      </p:sp>
      <p:sp>
        <p:nvSpPr>
          <p:cNvPr name="TextBox 9" id="9"/>
          <p:cNvSpPr txBox="true"/>
          <p:nvPr/>
        </p:nvSpPr>
        <p:spPr>
          <a:xfrm rot="0">
            <a:off x="15923602" y="9319259"/>
            <a:ext cx="1827014" cy="763905"/>
          </a:xfrm>
          <a:prstGeom prst="rect">
            <a:avLst/>
          </a:prstGeom>
        </p:spPr>
        <p:txBody>
          <a:bodyPr anchor="t" rtlCol="false" tIns="0" lIns="0" bIns="0" rIns="0">
            <a:spAutoFit/>
          </a:bodyPr>
          <a:lstStyle/>
          <a:p>
            <a:pPr algn="ctr">
              <a:lnSpc>
                <a:spcPts val="5670"/>
              </a:lnSpc>
            </a:pPr>
            <a:r>
              <a:rPr lang="en-US" sz="4050" b="true">
                <a:solidFill>
                  <a:srgbClr val="EE7700"/>
                </a:solidFill>
                <a:latin typeface="Rockwell Bold"/>
                <a:ea typeface="Rockwell Bold"/>
                <a:cs typeface="Rockwell Bold"/>
                <a:sym typeface="Rockwell Bold"/>
              </a:rPr>
              <a:t>Amelia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A101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1505016" y="3592015"/>
            <a:ext cx="6277400" cy="6277400"/>
          </a:xfrm>
          <a:prstGeom prst="rect">
            <a:avLst/>
          </a:prstGeom>
        </p:spPr>
      </p:pic>
      <p:sp>
        <p:nvSpPr>
          <p:cNvPr name="Freeform 3" id="3"/>
          <p:cNvSpPr/>
          <p:nvPr/>
        </p:nvSpPr>
        <p:spPr>
          <a:xfrm flipH="false" flipV="false" rot="0">
            <a:off x="11613880" y="490463"/>
            <a:ext cx="5645420" cy="3322330"/>
          </a:xfrm>
          <a:custGeom>
            <a:avLst/>
            <a:gdLst/>
            <a:ahLst/>
            <a:cxnLst/>
            <a:rect r="r" b="b" t="t" l="l"/>
            <a:pathLst>
              <a:path h="3322330" w="5645420">
                <a:moveTo>
                  <a:pt x="0" y="0"/>
                </a:moveTo>
                <a:lnTo>
                  <a:pt x="5645420" y="0"/>
                </a:lnTo>
                <a:lnTo>
                  <a:pt x="5645420" y="3322330"/>
                </a:lnTo>
                <a:lnTo>
                  <a:pt x="0" y="3322330"/>
                </a:lnTo>
                <a:lnTo>
                  <a:pt x="0" y="0"/>
                </a:lnTo>
                <a:close/>
              </a:path>
            </a:pathLst>
          </a:custGeom>
          <a:blipFill>
            <a:blip r:embed="rId3"/>
            <a:stretch>
              <a:fillRect l="0" t="0" r="0" b="0"/>
            </a:stretch>
          </a:blipFill>
        </p:spPr>
      </p:sp>
      <p:grpSp>
        <p:nvGrpSpPr>
          <p:cNvPr name="Group 4" id="4"/>
          <p:cNvGrpSpPr/>
          <p:nvPr/>
        </p:nvGrpSpPr>
        <p:grpSpPr>
          <a:xfrm rot="0">
            <a:off x="-1081903" y="1760748"/>
            <a:ext cx="11405100" cy="2143390"/>
            <a:chOff x="0" y="0"/>
            <a:chExt cx="3003812" cy="564514"/>
          </a:xfrm>
        </p:grpSpPr>
        <p:sp>
          <p:nvSpPr>
            <p:cNvPr name="Freeform 5" id="5"/>
            <p:cNvSpPr/>
            <p:nvPr/>
          </p:nvSpPr>
          <p:spPr>
            <a:xfrm flipH="false" flipV="false" rot="0">
              <a:off x="0" y="0"/>
              <a:ext cx="3003812" cy="564514"/>
            </a:xfrm>
            <a:custGeom>
              <a:avLst/>
              <a:gdLst/>
              <a:ahLst/>
              <a:cxnLst/>
              <a:rect r="r" b="b" t="t" l="l"/>
              <a:pathLst>
                <a:path h="564514" w="3003812">
                  <a:moveTo>
                    <a:pt x="0" y="0"/>
                  </a:moveTo>
                  <a:lnTo>
                    <a:pt x="3003812" y="0"/>
                  </a:lnTo>
                  <a:lnTo>
                    <a:pt x="3003812" y="564514"/>
                  </a:lnTo>
                  <a:lnTo>
                    <a:pt x="0" y="564514"/>
                  </a:lnTo>
                  <a:close/>
                </a:path>
              </a:pathLst>
            </a:custGeom>
            <a:solidFill>
              <a:srgbClr val="A22A52"/>
            </a:solidFill>
          </p:spPr>
        </p:sp>
        <p:sp>
          <p:nvSpPr>
            <p:cNvPr name="TextBox 6" id="6"/>
            <p:cNvSpPr txBox="true"/>
            <p:nvPr/>
          </p:nvSpPr>
          <p:spPr>
            <a:xfrm>
              <a:off x="0" y="-38100"/>
              <a:ext cx="3003812" cy="602614"/>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330775" y="2110927"/>
            <a:ext cx="11294133" cy="6689177"/>
          </a:xfrm>
          <a:prstGeom prst="rect">
            <a:avLst/>
          </a:prstGeom>
        </p:spPr>
        <p:txBody>
          <a:bodyPr anchor="t" rtlCol="false" tIns="0" lIns="0" bIns="0" rIns="0">
            <a:spAutoFit/>
          </a:bodyPr>
          <a:lstStyle/>
          <a:p>
            <a:pPr algn="ctr">
              <a:lnSpc>
                <a:spcPts val="9583"/>
              </a:lnSpc>
            </a:pPr>
            <a:r>
              <a:rPr lang="en-US" sz="6845" b="true">
                <a:solidFill>
                  <a:srgbClr val="FFFFFF"/>
                </a:solidFill>
                <a:latin typeface="Rockwell Bold"/>
                <a:ea typeface="Rockwell Bold"/>
                <a:cs typeface="Rockwell Bold"/>
                <a:sym typeface="Rockwell Bold"/>
              </a:rPr>
              <a:t>Ways to get involved:</a:t>
            </a:r>
          </a:p>
          <a:p>
            <a:pPr algn="ctr">
              <a:lnSpc>
                <a:spcPts val="4367"/>
              </a:lnSpc>
            </a:pPr>
          </a:p>
          <a:p>
            <a:pPr algn="l" marL="1477930" indent="-738965" lvl="1">
              <a:lnSpc>
                <a:spcPts val="9583"/>
              </a:lnSpc>
              <a:buFont typeface="Arial"/>
              <a:buChar char="•"/>
            </a:pPr>
            <a:r>
              <a:rPr lang="en-US" b="true" sz="6845">
                <a:solidFill>
                  <a:srgbClr val="FFFFFF"/>
                </a:solidFill>
                <a:latin typeface="Rockwell Bold"/>
                <a:ea typeface="Rockwell Bold"/>
                <a:cs typeface="Rockwell Bold"/>
                <a:sym typeface="Rockwell Bold"/>
              </a:rPr>
              <a:t>Fundraise and give</a:t>
            </a:r>
          </a:p>
          <a:p>
            <a:pPr algn="l" marL="1477930" indent="-738965" lvl="1">
              <a:lnSpc>
                <a:spcPts val="9583"/>
              </a:lnSpc>
              <a:buFont typeface="Arial"/>
              <a:buChar char="•"/>
            </a:pPr>
            <a:r>
              <a:rPr lang="en-US" b="true" sz="6845">
                <a:solidFill>
                  <a:srgbClr val="FFFFFF"/>
                </a:solidFill>
                <a:latin typeface="Rockwell Bold"/>
                <a:ea typeface="Rockwell Bold"/>
                <a:cs typeface="Rockwell Bold"/>
                <a:sym typeface="Rockwell Bold"/>
              </a:rPr>
              <a:t>Join us in prayer</a:t>
            </a:r>
          </a:p>
          <a:p>
            <a:pPr algn="l" marL="1477930" indent="-738965" lvl="1">
              <a:lnSpc>
                <a:spcPts val="9583"/>
              </a:lnSpc>
              <a:buFont typeface="Arial"/>
              <a:buChar char="•"/>
            </a:pPr>
            <a:r>
              <a:rPr lang="en-US" b="true" sz="6845">
                <a:solidFill>
                  <a:srgbClr val="FFFFFF"/>
                </a:solidFill>
                <a:latin typeface="Rockwell Bold"/>
                <a:ea typeface="Rockwell Bold"/>
                <a:cs typeface="Rockwell Bold"/>
                <a:sym typeface="Rockwell Bold"/>
              </a:rPr>
              <a:t>Campaign with us</a:t>
            </a:r>
          </a:p>
          <a:p>
            <a:pPr algn="l" marL="1477930" indent="-738965" lvl="1">
              <a:lnSpc>
                <a:spcPts val="9583"/>
              </a:lnSpc>
              <a:buFont typeface="Arial"/>
              <a:buChar char="•"/>
            </a:pPr>
            <a:r>
              <a:rPr lang="en-US" b="true" sz="6845">
                <a:solidFill>
                  <a:srgbClr val="FFFFFF"/>
                </a:solidFill>
                <a:latin typeface="Rockwell Bold"/>
                <a:ea typeface="Rockwell Bold"/>
                <a:cs typeface="Rockwell Bold"/>
                <a:sym typeface="Rockwell Bold"/>
              </a:rPr>
              <a:t>Sign up to stay in touch</a:t>
            </a:r>
          </a:p>
        </p:txBody>
      </p:sp>
      <p:sp>
        <p:nvSpPr>
          <p:cNvPr name="TextBox 8" id="8"/>
          <p:cNvSpPr txBox="true"/>
          <p:nvPr/>
        </p:nvSpPr>
        <p:spPr>
          <a:xfrm rot="0">
            <a:off x="13046588" y="9279623"/>
            <a:ext cx="3194256" cy="613410"/>
          </a:xfrm>
          <a:prstGeom prst="rect">
            <a:avLst/>
          </a:prstGeom>
        </p:spPr>
        <p:txBody>
          <a:bodyPr anchor="t" rtlCol="false" tIns="0" lIns="0" bIns="0" rIns="0">
            <a:spAutoFit/>
          </a:bodyPr>
          <a:lstStyle/>
          <a:p>
            <a:pPr algn="ctr">
              <a:lnSpc>
                <a:spcPts val="5040"/>
              </a:lnSpc>
            </a:pPr>
            <a:r>
              <a:rPr lang="en-US" sz="3600">
                <a:solidFill>
                  <a:srgbClr val="FFFFFF"/>
                </a:solidFill>
                <a:latin typeface="Open Sans"/>
                <a:ea typeface="Open Sans"/>
                <a:cs typeface="Open Sans"/>
                <a:sym typeface="Open Sans"/>
              </a:rPr>
              <a:t>scan to donate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086437" y="2759712"/>
            <a:ext cx="12201563" cy="7527288"/>
          </a:xfrm>
          <a:custGeom>
            <a:avLst/>
            <a:gdLst/>
            <a:ahLst/>
            <a:cxnLst/>
            <a:rect r="r" b="b" t="t" l="l"/>
            <a:pathLst>
              <a:path h="7527288" w="12201563">
                <a:moveTo>
                  <a:pt x="0" y="0"/>
                </a:moveTo>
                <a:lnTo>
                  <a:pt x="12201563" y="0"/>
                </a:lnTo>
                <a:lnTo>
                  <a:pt x="12201563" y="7527288"/>
                </a:lnTo>
                <a:lnTo>
                  <a:pt x="0" y="7527288"/>
                </a:lnTo>
                <a:lnTo>
                  <a:pt x="0" y="0"/>
                </a:lnTo>
                <a:close/>
              </a:path>
            </a:pathLst>
          </a:custGeom>
          <a:blipFill>
            <a:blip r:embed="rId2"/>
            <a:stretch>
              <a:fillRect l="-21145" t="0" r="-2982" b="-9667"/>
            </a:stretch>
          </a:blipFill>
        </p:spPr>
      </p:sp>
      <p:sp>
        <p:nvSpPr>
          <p:cNvPr name="Freeform 3" id="3"/>
          <p:cNvSpPr/>
          <p:nvPr/>
        </p:nvSpPr>
        <p:spPr>
          <a:xfrm flipH="false" flipV="false" rot="0">
            <a:off x="-68823" y="-76850"/>
            <a:ext cx="6155261" cy="6873085"/>
          </a:xfrm>
          <a:custGeom>
            <a:avLst/>
            <a:gdLst/>
            <a:ahLst/>
            <a:cxnLst/>
            <a:rect r="r" b="b" t="t" l="l"/>
            <a:pathLst>
              <a:path h="6873085" w="6155261">
                <a:moveTo>
                  <a:pt x="0" y="0"/>
                </a:moveTo>
                <a:lnTo>
                  <a:pt x="6155260" y="0"/>
                </a:lnTo>
                <a:lnTo>
                  <a:pt x="6155260" y="6873086"/>
                </a:lnTo>
                <a:lnTo>
                  <a:pt x="0" y="6873086"/>
                </a:lnTo>
                <a:lnTo>
                  <a:pt x="0" y="0"/>
                </a:lnTo>
                <a:close/>
              </a:path>
            </a:pathLst>
          </a:custGeom>
          <a:blipFill>
            <a:blip r:embed="rId3"/>
            <a:stretch>
              <a:fillRect l="0" t="0" r="-1529" b="0"/>
            </a:stretch>
          </a:blipFill>
        </p:spPr>
      </p:sp>
      <p:grpSp>
        <p:nvGrpSpPr>
          <p:cNvPr name="Group 4" id="4"/>
          <p:cNvGrpSpPr/>
          <p:nvPr/>
        </p:nvGrpSpPr>
        <p:grpSpPr>
          <a:xfrm rot="0">
            <a:off x="0" y="6796236"/>
            <a:ext cx="6086437" cy="3655844"/>
            <a:chOff x="0" y="0"/>
            <a:chExt cx="1603012" cy="962856"/>
          </a:xfrm>
        </p:grpSpPr>
        <p:sp>
          <p:nvSpPr>
            <p:cNvPr name="Freeform 5" id="5"/>
            <p:cNvSpPr/>
            <p:nvPr/>
          </p:nvSpPr>
          <p:spPr>
            <a:xfrm flipH="false" flipV="false" rot="0">
              <a:off x="0" y="0"/>
              <a:ext cx="1603012" cy="962856"/>
            </a:xfrm>
            <a:custGeom>
              <a:avLst/>
              <a:gdLst/>
              <a:ahLst/>
              <a:cxnLst/>
              <a:rect r="r" b="b" t="t" l="l"/>
              <a:pathLst>
                <a:path h="962856" w="1603012">
                  <a:moveTo>
                    <a:pt x="0" y="0"/>
                  </a:moveTo>
                  <a:lnTo>
                    <a:pt x="1603012" y="0"/>
                  </a:lnTo>
                  <a:lnTo>
                    <a:pt x="1603012" y="962856"/>
                  </a:lnTo>
                  <a:lnTo>
                    <a:pt x="0" y="962856"/>
                  </a:lnTo>
                  <a:close/>
                </a:path>
              </a:pathLst>
            </a:custGeom>
            <a:solidFill>
              <a:srgbClr val="A22A52"/>
            </a:solidFill>
          </p:spPr>
        </p:sp>
        <p:sp>
          <p:nvSpPr>
            <p:cNvPr name="TextBox 6" id="6"/>
            <p:cNvSpPr txBox="true"/>
            <p:nvPr/>
          </p:nvSpPr>
          <p:spPr>
            <a:xfrm>
              <a:off x="0" y="-38100"/>
              <a:ext cx="1603012" cy="100095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6496729" y="553799"/>
            <a:ext cx="11402696" cy="1847539"/>
          </a:xfrm>
          <a:prstGeom prst="rect">
            <a:avLst/>
          </a:prstGeom>
        </p:spPr>
        <p:txBody>
          <a:bodyPr anchor="t" rtlCol="false" tIns="0" lIns="0" bIns="0" rIns="0">
            <a:spAutoFit/>
          </a:bodyPr>
          <a:lstStyle/>
          <a:p>
            <a:pPr algn="r">
              <a:lnSpc>
                <a:spcPts val="4724"/>
              </a:lnSpc>
            </a:pPr>
            <a:r>
              <a:rPr lang="en-US" sz="3872" b="true">
                <a:solidFill>
                  <a:srgbClr val="EA1017"/>
                </a:solidFill>
                <a:latin typeface="Rockwell Bold"/>
                <a:ea typeface="Rockwell Bold"/>
                <a:cs typeface="Rockwell Bold"/>
                <a:sym typeface="Rockwell Bold"/>
              </a:rPr>
              <a:t>Donaldo, Congcoop Agroecological Facilitator, with a group of Indigenous farmers during their monthly training session </a:t>
            </a:r>
          </a:p>
        </p:txBody>
      </p:sp>
      <p:sp>
        <p:nvSpPr>
          <p:cNvPr name="TextBox 8" id="8"/>
          <p:cNvSpPr txBox="true"/>
          <p:nvPr/>
        </p:nvSpPr>
        <p:spPr>
          <a:xfrm rot="0">
            <a:off x="2557448" y="3360018"/>
            <a:ext cx="1507375" cy="655748"/>
          </a:xfrm>
          <a:prstGeom prst="rect">
            <a:avLst/>
          </a:prstGeom>
        </p:spPr>
        <p:txBody>
          <a:bodyPr anchor="t" rtlCol="false" tIns="0" lIns="0" bIns="0" rIns="0">
            <a:spAutoFit/>
          </a:bodyPr>
          <a:lstStyle/>
          <a:p>
            <a:pPr algn="ctr">
              <a:lnSpc>
                <a:spcPts val="2471"/>
              </a:lnSpc>
            </a:pPr>
            <a:r>
              <a:rPr lang="en-US" sz="2112" b="true">
                <a:solidFill>
                  <a:srgbClr val="FFFFFF"/>
                </a:solidFill>
                <a:latin typeface="Rockwell Bold"/>
                <a:ea typeface="Rockwell Bold"/>
                <a:cs typeface="Rockwell Bold"/>
                <a:sym typeface="Rockwell Bold"/>
              </a:rPr>
              <a:t>Alta Verapaz</a:t>
            </a:r>
          </a:p>
        </p:txBody>
      </p:sp>
      <p:sp>
        <p:nvSpPr>
          <p:cNvPr name="TextBox 9" id="9"/>
          <p:cNvSpPr txBox="true"/>
          <p:nvPr/>
        </p:nvSpPr>
        <p:spPr>
          <a:xfrm rot="0">
            <a:off x="2050807" y="826018"/>
            <a:ext cx="2315135" cy="600576"/>
          </a:xfrm>
          <a:prstGeom prst="rect">
            <a:avLst/>
          </a:prstGeom>
        </p:spPr>
        <p:txBody>
          <a:bodyPr anchor="t" rtlCol="false" tIns="0" lIns="0" bIns="0" rIns="0">
            <a:spAutoFit/>
          </a:bodyPr>
          <a:lstStyle/>
          <a:p>
            <a:pPr algn="ctr">
              <a:lnSpc>
                <a:spcPts val="4405"/>
              </a:lnSpc>
            </a:pPr>
            <a:r>
              <a:rPr lang="en-US" sz="3147" b="true">
                <a:solidFill>
                  <a:srgbClr val="A22A52"/>
                </a:solidFill>
                <a:latin typeface="Rockwell Bold"/>
                <a:ea typeface="Rockwell Bold"/>
                <a:cs typeface="Rockwell Bold"/>
                <a:sym typeface="Rockwell Bold"/>
              </a:rPr>
              <a:t>Guatemala</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679476" y="1750722"/>
            <a:ext cx="16929048" cy="8130424"/>
            <a:chOff x="0" y="0"/>
            <a:chExt cx="4458679" cy="2141346"/>
          </a:xfrm>
        </p:grpSpPr>
        <p:sp>
          <p:nvSpPr>
            <p:cNvPr name="Freeform 3" id="3"/>
            <p:cNvSpPr/>
            <p:nvPr/>
          </p:nvSpPr>
          <p:spPr>
            <a:xfrm flipH="false" flipV="false" rot="0">
              <a:off x="0" y="0"/>
              <a:ext cx="4458679" cy="2141346"/>
            </a:xfrm>
            <a:custGeom>
              <a:avLst/>
              <a:gdLst/>
              <a:ahLst/>
              <a:cxnLst/>
              <a:rect r="r" b="b" t="t" l="l"/>
              <a:pathLst>
                <a:path h="2141346" w="4458679">
                  <a:moveTo>
                    <a:pt x="0" y="0"/>
                  </a:moveTo>
                  <a:lnTo>
                    <a:pt x="4458679" y="0"/>
                  </a:lnTo>
                  <a:lnTo>
                    <a:pt x="4458679" y="2141346"/>
                  </a:lnTo>
                  <a:lnTo>
                    <a:pt x="0" y="2141346"/>
                  </a:lnTo>
                  <a:close/>
                </a:path>
              </a:pathLst>
            </a:custGeom>
            <a:solidFill>
              <a:srgbClr val="EEA300"/>
            </a:solidFill>
          </p:spPr>
        </p:sp>
        <p:sp>
          <p:nvSpPr>
            <p:cNvPr name="TextBox 4" id="4"/>
            <p:cNvSpPr txBox="true"/>
            <p:nvPr/>
          </p:nvSpPr>
          <p:spPr>
            <a:xfrm>
              <a:off x="0" y="-38100"/>
              <a:ext cx="4458679" cy="2179446"/>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869672" y="1946573"/>
            <a:ext cx="16590003" cy="7766571"/>
            <a:chOff x="0" y="0"/>
            <a:chExt cx="4369384" cy="2045517"/>
          </a:xfrm>
        </p:grpSpPr>
        <p:sp>
          <p:nvSpPr>
            <p:cNvPr name="Freeform 6" id="6"/>
            <p:cNvSpPr/>
            <p:nvPr/>
          </p:nvSpPr>
          <p:spPr>
            <a:xfrm flipH="false" flipV="false" rot="0">
              <a:off x="0" y="0"/>
              <a:ext cx="4369384" cy="2045517"/>
            </a:xfrm>
            <a:custGeom>
              <a:avLst/>
              <a:gdLst/>
              <a:ahLst/>
              <a:cxnLst/>
              <a:rect r="r" b="b" t="t" l="l"/>
              <a:pathLst>
                <a:path h="2045517" w="4369384">
                  <a:moveTo>
                    <a:pt x="0" y="0"/>
                  </a:moveTo>
                  <a:lnTo>
                    <a:pt x="4369384" y="0"/>
                  </a:lnTo>
                  <a:lnTo>
                    <a:pt x="4369384" y="2045517"/>
                  </a:lnTo>
                  <a:lnTo>
                    <a:pt x="0" y="2045517"/>
                  </a:lnTo>
                  <a:close/>
                </a:path>
              </a:pathLst>
            </a:custGeom>
            <a:solidFill>
              <a:srgbClr val="FFFFFF"/>
            </a:solidFill>
          </p:spPr>
        </p:sp>
        <p:sp>
          <p:nvSpPr>
            <p:cNvPr name="TextBox 7" id="7"/>
            <p:cNvSpPr txBox="true"/>
            <p:nvPr/>
          </p:nvSpPr>
          <p:spPr>
            <a:xfrm>
              <a:off x="0" y="-38100"/>
              <a:ext cx="4369384" cy="2083617"/>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231300" y="2077689"/>
            <a:ext cx="15866747" cy="7409816"/>
          </a:xfrm>
          <a:prstGeom prst="rect">
            <a:avLst/>
          </a:prstGeom>
        </p:spPr>
        <p:txBody>
          <a:bodyPr anchor="t" rtlCol="false" tIns="0" lIns="0" bIns="0" rIns="0">
            <a:spAutoFit/>
          </a:bodyPr>
          <a:lstStyle/>
          <a:p>
            <a:pPr algn="l">
              <a:lnSpc>
                <a:spcPts val="4759"/>
              </a:lnSpc>
              <a:spcBef>
                <a:spcPct val="0"/>
              </a:spcBef>
            </a:pPr>
            <a:r>
              <a:rPr lang="en-US" sz="3399">
                <a:solidFill>
                  <a:srgbClr val="000000"/>
                </a:solidFill>
                <a:latin typeface="Open Sans"/>
                <a:ea typeface="Open Sans"/>
                <a:cs typeface="Open Sans"/>
                <a:sym typeface="Open Sans"/>
              </a:rPr>
              <a:t>From Troas we put out to sea and sailed straight for Samothrace, and the next day we went on to Neapolis. From there we traveled to Philippi, a Roman colony and the leading city of that district of Macedonia. And we stayed there several days.</a:t>
            </a:r>
          </a:p>
          <a:p>
            <a:pPr algn="l">
              <a:lnSpc>
                <a:spcPts val="1820"/>
              </a:lnSpc>
              <a:spcBef>
                <a:spcPct val="0"/>
              </a:spcBef>
            </a:pPr>
          </a:p>
          <a:p>
            <a:pPr algn="l">
              <a:lnSpc>
                <a:spcPts val="4759"/>
              </a:lnSpc>
              <a:spcBef>
                <a:spcPct val="0"/>
              </a:spcBef>
            </a:pPr>
            <a:r>
              <a:rPr lang="en-US" sz="3399">
                <a:solidFill>
                  <a:srgbClr val="000000"/>
                </a:solidFill>
                <a:latin typeface="Open Sans"/>
                <a:ea typeface="Open Sans"/>
                <a:cs typeface="Open Sans"/>
                <a:sym typeface="Open Sans"/>
              </a:rPr>
              <a:t>On the Sabbath we went outside the city gate to the river, where we expected to find a place of prayer. We sat down and began to speak to the women who had gathered there. One of those listening was a woman from the city of Thyatira named Lydia, a dealer in purple cloth. She was a worshiper of God. The Lord opened her heart to respond to Paul’s message. When she and the members of her household were baptized, she invited us to her home. “If you consider me a believer in the Lord,” she said, “come and stay at my house.” And she persuaded us.</a:t>
            </a:r>
          </a:p>
        </p:txBody>
      </p:sp>
      <p:grpSp>
        <p:nvGrpSpPr>
          <p:cNvPr name="Group 9" id="9"/>
          <p:cNvGrpSpPr/>
          <p:nvPr/>
        </p:nvGrpSpPr>
        <p:grpSpPr>
          <a:xfrm rot="0">
            <a:off x="0" y="463085"/>
            <a:ext cx="18649080" cy="1483488"/>
            <a:chOff x="0" y="0"/>
            <a:chExt cx="4911692" cy="390713"/>
          </a:xfrm>
        </p:grpSpPr>
        <p:sp>
          <p:nvSpPr>
            <p:cNvPr name="Freeform 10" id="10"/>
            <p:cNvSpPr/>
            <p:nvPr/>
          </p:nvSpPr>
          <p:spPr>
            <a:xfrm flipH="false" flipV="false" rot="0">
              <a:off x="0" y="0"/>
              <a:ext cx="4911692" cy="390713"/>
            </a:xfrm>
            <a:custGeom>
              <a:avLst/>
              <a:gdLst/>
              <a:ahLst/>
              <a:cxnLst/>
              <a:rect r="r" b="b" t="t" l="l"/>
              <a:pathLst>
                <a:path h="390713" w="4911692">
                  <a:moveTo>
                    <a:pt x="0" y="0"/>
                  </a:moveTo>
                  <a:lnTo>
                    <a:pt x="4911692" y="0"/>
                  </a:lnTo>
                  <a:lnTo>
                    <a:pt x="4911692" y="390713"/>
                  </a:lnTo>
                  <a:lnTo>
                    <a:pt x="0" y="390713"/>
                  </a:lnTo>
                  <a:close/>
                </a:path>
              </a:pathLst>
            </a:custGeom>
            <a:solidFill>
              <a:srgbClr val="EA1017"/>
            </a:solidFill>
          </p:spPr>
        </p:sp>
        <p:sp>
          <p:nvSpPr>
            <p:cNvPr name="TextBox 11" id="11"/>
            <p:cNvSpPr txBox="true"/>
            <p:nvPr/>
          </p:nvSpPr>
          <p:spPr>
            <a:xfrm>
              <a:off x="0" y="-38100"/>
              <a:ext cx="4911692" cy="428813"/>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028700" y="950723"/>
            <a:ext cx="16168265" cy="799999"/>
            <a:chOff x="0" y="0"/>
            <a:chExt cx="21557686" cy="1066666"/>
          </a:xfrm>
        </p:grpSpPr>
        <p:sp>
          <p:nvSpPr>
            <p:cNvPr name="TextBox 13" id="13"/>
            <p:cNvSpPr txBox="true"/>
            <p:nvPr/>
          </p:nvSpPr>
          <p:spPr>
            <a:xfrm rot="0">
              <a:off x="0" y="-209550"/>
              <a:ext cx="13493216" cy="1276216"/>
            </a:xfrm>
            <a:prstGeom prst="rect">
              <a:avLst/>
            </a:prstGeom>
          </p:spPr>
          <p:txBody>
            <a:bodyPr anchor="t" rtlCol="false" tIns="0" lIns="0" bIns="0" rIns="0">
              <a:spAutoFit/>
            </a:bodyPr>
            <a:lstStyle/>
            <a:p>
              <a:pPr algn="l">
                <a:lnSpc>
                  <a:spcPts val="7355"/>
                </a:lnSpc>
              </a:pPr>
              <a:r>
                <a:rPr lang="en-US" sz="5253" b="true">
                  <a:solidFill>
                    <a:srgbClr val="FFFFFF"/>
                  </a:solidFill>
                  <a:latin typeface="Rockwell Bold"/>
                  <a:ea typeface="Rockwell Bold"/>
                  <a:cs typeface="Rockwell Bold"/>
                  <a:sym typeface="Rockwell Bold"/>
                </a:rPr>
                <a:t>Lydia’s Conversion in Ph</a:t>
              </a:r>
              <a:r>
                <a:rPr lang="en-US" sz="5253" b="true">
                  <a:solidFill>
                    <a:srgbClr val="FFFFFF"/>
                  </a:solidFill>
                  <a:latin typeface="Rockwell Bold"/>
                  <a:ea typeface="Rockwell Bold"/>
                  <a:cs typeface="Rockwell Bold"/>
                  <a:sym typeface="Rockwell Bold"/>
                </a:rPr>
                <a:t>ilippi</a:t>
              </a:r>
            </a:p>
          </p:txBody>
        </p:sp>
        <p:sp>
          <p:nvSpPr>
            <p:cNvPr name="TextBox 14" id="14"/>
            <p:cNvSpPr txBox="true"/>
            <p:nvPr/>
          </p:nvSpPr>
          <p:spPr>
            <a:xfrm rot="0">
              <a:off x="14900494" y="-209550"/>
              <a:ext cx="6657192" cy="1276216"/>
            </a:xfrm>
            <a:prstGeom prst="rect">
              <a:avLst/>
            </a:prstGeom>
          </p:spPr>
          <p:txBody>
            <a:bodyPr anchor="t" rtlCol="false" tIns="0" lIns="0" bIns="0" rIns="0">
              <a:spAutoFit/>
            </a:bodyPr>
            <a:lstStyle/>
            <a:p>
              <a:pPr algn="r">
                <a:lnSpc>
                  <a:spcPts val="7355"/>
                </a:lnSpc>
              </a:pPr>
              <a:r>
                <a:rPr lang="en-US" sz="5253" b="true">
                  <a:solidFill>
                    <a:srgbClr val="FFFFFF"/>
                  </a:solidFill>
                  <a:latin typeface="Rockwell Bold"/>
                  <a:ea typeface="Rockwell Bold"/>
                  <a:cs typeface="Rockwell Bold"/>
                  <a:sym typeface="Rockwell Bold"/>
                </a:rPr>
                <a:t>Acts 16 v 11-15</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310" y="867461"/>
            <a:ext cx="8645801" cy="8380675"/>
          </a:xfrm>
          <a:custGeom>
            <a:avLst/>
            <a:gdLst/>
            <a:ahLst/>
            <a:cxnLst/>
            <a:rect r="r" b="b" t="t" l="l"/>
            <a:pathLst>
              <a:path h="8380675" w="8645801">
                <a:moveTo>
                  <a:pt x="0" y="0"/>
                </a:moveTo>
                <a:lnTo>
                  <a:pt x="8645802" y="0"/>
                </a:lnTo>
                <a:lnTo>
                  <a:pt x="8645802" y="8380675"/>
                </a:lnTo>
                <a:lnTo>
                  <a:pt x="0" y="8380675"/>
                </a:lnTo>
                <a:lnTo>
                  <a:pt x="0" y="0"/>
                </a:lnTo>
                <a:close/>
              </a:path>
            </a:pathLst>
          </a:custGeom>
          <a:blipFill>
            <a:blip r:embed="rId2"/>
            <a:stretch>
              <a:fillRect l="-3251" t="-15036" r="0" b="-45032"/>
            </a:stretch>
          </a:blipFill>
        </p:spPr>
      </p:sp>
      <p:sp>
        <p:nvSpPr>
          <p:cNvPr name="Freeform 3" id="3"/>
          <p:cNvSpPr/>
          <p:nvPr/>
        </p:nvSpPr>
        <p:spPr>
          <a:xfrm flipH="false" flipV="false" rot="0">
            <a:off x="9019961" y="867461"/>
            <a:ext cx="9042729" cy="8380675"/>
          </a:xfrm>
          <a:custGeom>
            <a:avLst/>
            <a:gdLst/>
            <a:ahLst/>
            <a:cxnLst/>
            <a:rect r="r" b="b" t="t" l="l"/>
            <a:pathLst>
              <a:path h="8380675" w="9042729">
                <a:moveTo>
                  <a:pt x="0" y="0"/>
                </a:moveTo>
                <a:lnTo>
                  <a:pt x="9042729" y="0"/>
                </a:lnTo>
                <a:lnTo>
                  <a:pt x="9042729" y="8380675"/>
                </a:lnTo>
                <a:lnTo>
                  <a:pt x="0" y="8380675"/>
                </a:lnTo>
                <a:lnTo>
                  <a:pt x="0" y="0"/>
                </a:lnTo>
                <a:close/>
              </a:path>
            </a:pathLst>
          </a:custGeom>
          <a:blipFill>
            <a:blip r:embed="rId3"/>
            <a:stretch>
              <a:fillRect l="-20989" t="0" r="-18281" b="0"/>
            </a:stretch>
          </a:blipFill>
        </p:spPr>
      </p:sp>
      <p:grpSp>
        <p:nvGrpSpPr>
          <p:cNvPr name="Group 4" id="4"/>
          <p:cNvGrpSpPr/>
          <p:nvPr/>
        </p:nvGrpSpPr>
        <p:grpSpPr>
          <a:xfrm rot="182782">
            <a:off x="5525113" y="695420"/>
            <a:ext cx="3177052" cy="1167603"/>
            <a:chOff x="0" y="0"/>
            <a:chExt cx="836755" cy="307517"/>
          </a:xfrm>
        </p:grpSpPr>
        <p:sp>
          <p:nvSpPr>
            <p:cNvPr name="Freeform 5" id="5"/>
            <p:cNvSpPr/>
            <p:nvPr/>
          </p:nvSpPr>
          <p:spPr>
            <a:xfrm flipH="false" flipV="false" rot="0">
              <a:off x="0" y="0"/>
              <a:ext cx="836755" cy="307517"/>
            </a:xfrm>
            <a:custGeom>
              <a:avLst/>
              <a:gdLst/>
              <a:ahLst/>
              <a:cxnLst/>
              <a:rect r="r" b="b" t="t" l="l"/>
              <a:pathLst>
                <a:path h="307517" w="836755">
                  <a:moveTo>
                    <a:pt x="0" y="0"/>
                  </a:moveTo>
                  <a:lnTo>
                    <a:pt x="836755" y="0"/>
                  </a:lnTo>
                  <a:lnTo>
                    <a:pt x="836755" y="307517"/>
                  </a:lnTo>
                  <a:lnTo>
                    <a:pt x="0" y="307517"/>
                  </a:lnTo>
                  <a:close/>
                </a:path>
              </a:pathLst>
            </a:custGeom>
            <a:solidFill>
              <a:srgbClr val="EA1017"/>
            </a:solidFill>
          </p:spPr>
        </p:sp>
        <p:sp>
          <p:nvSpPr>
            <p:cNvPr name="TextBox 6" id="6"/>
            <p:cNvSpPr txBox="true"/>
            <p:nvPr/>
          </p:nvSpPr>
          <p:spPr>
            <a:xfrm>
              <a:off x="0" y="-38100"/>
              <a:ext cx="836755" cy="345617"/>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424447" y="263251"/>
            <a:ext cx="3954364" cy="2230406"/>
            <a:chOff x="0" y="0"/>
            <a:chExt cx="5272485" cy="2973875"/>
          </a:xfrm>
        </p:grpSpPr>
        <p:grpSp>
          <p:nvGrpSpPr>
            <p:cNvPr name="Group 8" id="8"/>
            <p:cNvGrpSpPr/>
            <p:nvPr/>
          </p:nvGrpSpPr>
          <p:grpSpPr>
            <a:xfrm rot="-230702">
              <a:off x="82680" y="168269"/>
              <a:ext cx="5107126" cy="2637337"/>
              <a:chOff x="0" y="0"/>
              <a:chExt cx="1008815" cy="520955"/>
            </a:xfrm>
          </p:grpSpPr>
          <p:sp>
            <p:nvSpPr>
              <p:cNvPr name="Freeform 9" id="9"/>
              <p:cNvSpPr/>
              <p:nvPr/>
            </p:nvSpPr>
            <p:spPr>
              <a:xfrm flipH="false" flipV="false" rot="0">
                <a:off x="0" y="0"/>
                <a:ext cx="1008815" cy="520955"/>
              </a:xfrm>
              <a:custGeom>
                <a:avLst/>
                <a:gdLst/>
                <a:ahLst/>
                <a:cxnLst/>
                <a:rect r="r" b="b" t="t" l="l"/>
                <a:pathLst>
                  <a:path h="520955" w="1008815">
                    <a:moveTo>
                      <a:pt x="0" y="0"/>
                    </a:moveTo>
                    <a:lnTo>
                      <a:pt x="1008815" y="0"/>
                    </a:lnTo>
                    <a:lnTo>
                      <a:pt x="1008815" y="520955"/>
                    </a:lnTo>
                    <a:lnTo>
                      <a:pt x="0" y="520955"/>
                    </a:lnTo>
                    <a:close/>
                  </a:path>
                </a:pathLst>
              </a:custGeom>
              <a:solidFill>
                <a:srgbClr val="EEA300"/>
              </a:solidFill>
            </p:spPr>
          </p:sp>
          <p:sp>
            <p:nvSpPr>
              <p:cNvPr name="TextBox 10" id="10"/>
              <p:cNvSpPr txBox="true"/>
              <p:nvPr/>
            </p:nvSpPr>
            <p:spPr>
              <a:xfrm>
                <a:off x="0" y="-38100"/>
                <a:ext cx="1008815" cy="559055"/>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777351" y="617036"/>
              <a:ext cx="3717783" cy="1492152"/>
            </a:xfrm>
            <a:prstGeom prst="rect">
              <a:avLst/>
            </a:prstGeom>
          </p:spPr>
          <p:txBody>
            <a:bodyPr anchor="t" rtlCol="false" tIns="0" lIns="0" bIns="0" rIns="0">
              <a:spAutoFit/>
            </a:bodyPr>
            <a:lstStyle/>
            <a:p>
              <a:pPr algn="ctr">
                <a:lnSpc>
                  <a:spcPts val="8654"/>
                </a:lnSpc>
              </a:pPr>
              <a:r>
                <a:rPr lang="en-US" sz="6181" b="true">
                  <a:solidFill>
                    <a:srgbClr val="FFFFFF"/>
                  </a:solidFill>
                  <a:latin typeface="Rockwell Bold"/>
                  <a:ea typeface="Rockwell Bold"/>
                  <a:cs typeface="Rockwell Bold"/>
                  <a:sym typeface="Rockwell Bold"/>
                </a:rPr>
                <a:t>Amelia</a:t>
              </a:r>
            </a:p>
          </p:txBody>
        </p:sp>
      </p:grpSp>
      <p:grpSp>
        <p:nvGrpSpPr>
          <p:cNvPr name="Group 12" id="12"/>
          <p:cNvGrpSpPr/>
          <p:nvPr/>
        </p:nvGrpSpPr>
        <p:grpSpPr>
          <a:xfrm rot="-189229">
            <a:off x="12947736" y="8319927"/>
            <a:ext cx="3598785" cy="1167603"/>
            <a:chOff x="0" y="0"/>
            <a:chExt cx="947828" cy="307517"/>
          </a:xfrm>
        </p:grpSpPr>
        <p:sp>
          <p:nvSpPr>
            <p:cNvPr name="Freeform 13" id="13"/>
            <p:cNvSpPr/>
            <p:nvPr/>
          </p:nvSpPr>
          <p:spPr>
            <a:xfrm flipH="false" flipV="false" rot="0">
              <a:off x="0" y="0"/>
              <a:ext cx="947828" cy="307517"/>
            </a:xfrm>
            <a:custGeom>
              <a:avLst/>
              <a:gdLst/>
              <a:ahLst/>
              <a:cxnLst/>
              <a:rect r="r" b="b" t="t" l="l"/>
              <a:pathLst>
                <a:path h="307517" w="947828">
                  <a:moveTo>
                    <a:pt x="0" y="0"/>
                  </a:moveTo>
                  <a:lnTo>
                    <a:pt x="947828" y="0"/>
                  </a:lnTo>
                  <a:lnTo>
                    <a:pt x="947828" y="307517"/>
                  </a:lnTo>
                  <a:lnTo>
                    <a:pt x="0" y="307517"/>
                  </a:lnTo>
                  <a:close/>
                </a:path>
              </a:pathLst>
            </a:custGeom>
            <a:solidFill>
              <a:srgbClr val="EA1017"/>
            </a:solidFill>
          </p:spPr>
        </p:sp>
        <p:sp>
          <p:nvSpPr>
            <p:cNvPr name="TextBox 14" id="14"/>
            <p:cNvSpPr txBox="true"/>
            <p:nvPr/>
          </p:nvSpPr>
          <p:spPr>
            <a:xfrm>
              <a:off x="0" y="-38100"/>
              <a:ext cx="947828" cy="345617"/>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3329134" y="7783707"/>
            <a:ext cx="3958838" cy="2240042"/>
            <a:chOff x="0" y="0"/>
            <a:chExt cx="5278450" cy="2986722"/>
          </a:xfrm>
        </p:grpSpPr>
        <p:grpSp>
          <p:nvGrpSpPr>
            <p:cNvPr name="Group 16" id="16"/>
            <p:cNvGrpSpPr/>
            <p:nvPr/>
          </p:nvGrpSpPr>
          <p:grpSpPr>
            <a:xfrm rot="-239688">
              <a:off x="85662" y="174693"/>
              <a:ext cx="5107126" cy="2637337"/>
              <a:chOff x="0" y="0"/>
              <a:chExt cx="1008815" cy="520955"/>
            </a:xfrm>
          </p:grpSpPr>
          <p:sp>
            <p:nvSpPr>
              <p:cNvPr name="Freeform 17" id="17"/>
              <p:cNvSpPr/>
              <p:nvPr/>
            </p:nvSpPr>
            <p:spPr>
              <a:xfrm flipH="false" flipV="false" rot="0">
                <a:off x="0" y="0"/>
                <a:ext cx="1008815" cy="520955"/>
              </a:xfrm>
              <a:custGeom>
                <a:avLst/>
                <a:gdLst/>
                <a:ahLst/>
                <a:cxnLst/>
                <a:rect r="r" b="b" t="t" l="l"/>
                <a:pathLst>
                  <a:path h="520955" w="1008815">
                    <a:moveTo>
                      <a:pt x="0" y="0"/>
                    </a:moveTo>
                    <a:lnTo>
                      <a:pt x="1008815" y="0"/>
                    </a:lnTo>
                    <a:lnTo>
                      <a:pt x="1008815" y="520955"/>
                    </a:lnTo>
                    <a:lnTo>
                      <a:pt x="0" y="520955"/>
                    </a:lnTo>
                    <a:close/>
                  </a:path>
                </a:pathLst>
              </a:custGeom>
              <a:solidFill>
                <a:srgbClr val="A22A52"/>
              </a:solidFill>
            </p:spPr>
          </p:sp>
          <p:sp>
            <p:nvSpPr>
              <p:cNvPr name="TextBox 18" id="18"/>
              <p:cNvSpPr txBox="true"/>
              <p:nvPr/>
            </p:nvSpPr>
            <p:spPr>
              <a:xfrm>
                <a:off x="0" y="-38100"/>
                <a:ext cx="1008815" cy="559055"/>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785333" y="620109"/>
              <a:ext cx="3804047" cy="1498854"/>
            </a:xfrm>
            <a:prstGeom prst="rect">
              <a:avLst/>
            </a:prstGeom>
          </p:spPr>
          <p:txBody>
            <a:bodyPr anchor="t" rtlCol="false" tIns="0" lIns="0" bIns="0" rIns="0">
              <a:spAutoFit/>
            </a:bodyPr>
            <a:lstStyle/>
            <a:p>
              <a:pPr algn="ctr">
                <a:lnSpc>
                  <a:spcPts val="8652"/>
                </a:lnSpc>
              </a:pPr>
              <a:r>
                <a:rPr lang="en-US" sz="6180" b="true">
                  <a:solidFill>
                    <a:srgbClr val="FFFFFF"/>
                  </a:solidFill>
                  <a:latin typeface="Rockwell Bold"/>
                  <a:ea typeface="Rockwell Bold"/>
                  <a:cs typeface="Rockwell Bold"/>
                  <a:sym typeface="Rockwell Bold"/>
                </a:rPr>
                <a:t>Aurelia</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59624" y="0"/>
            <a:ext cx="15090264" cy="7326720"/>
          </a:xfrm>
          <a:custGeom>
            <a:avLst/>
            <a:gdLst/>
            <a:ahLst/>
            <a:cxnLst/>
            <a:rect r="r" b="b" t="t" l="l"/>
            <a:pathLst>
              <a:path h="7326720" w="15090264">
                <a:moveTo>
                  <a:pt x="0" y="0"/>
                </a:moveTo>
                <a:lnTo>
                  <a:pt x="15090264" y="0"/>
                </a:lnTo>
                <a:lnTo>
                  <a:pt x="15090264" y="7326720"/>
                </a:lnTo>
                <a:lnTo>
                  <a:pt x="0" y="7326720"/>
                </a:lnTo>
                <a:lnTo>
                  <a:pt x="0" y="0"/>
                </a:lnTo>
                <a:close/>
              </a:path>
            </a:pathLst>
          </a:custGeom>
          <a:blipFill>
            <a:blip r:embed="rId2"/>
            <a:stretch>
              <a:fillRect l="0" t="0" r="0" b="0"/>
            </a:stretch>
          </a:blipFill>
        </p:spPr>
      </p:sp>
      <p:grpSp>
        <p:nvGrpSpPr>
          <p:cNvPr name="Group 3" id="3"/>
          <p:cNvGrpSpPr/>
          <p:nvPr/>
        </p:nvGrpSpPr>
        <p:grpSpPr>
          <a:xfrm rot="268836">
            <a:off x="16274850" y="-3937511"/>
            <a:ext cx="3086100" cy="15166621"/>
            <a:chOff x="0" y="0"/>
            <a:chExt cx="812800" cy="3994501"/>
          </a:xfrm>
        </p:grpSpPr>
        <p:sp>
          <p:nvSpPr>
            <p:cNvPr name="Freeform 4" id="4"/>
            <p:cNvSpPr/>
            <p:nvPr/>
          </p:nvSpPr>
          <p:spPr>
            <a:xfrm flipH="false" flipV="false" rot="0">
              <a:off x="0" y="0"/>
              <a:ext cx="812800" cy="3994501"/>
            </a:xfrm>
            <a:custGeom>
              <a:avLst/>
              <a:gdLst/>
              <a:ahLst/>
              <a:cxnLst/>
              <a:rect r="r" b="b" t="t" l="l"/>
              <a:pathLst>
                <a:path h="3994501" w="812800">
                  <a:moveTo>
                    <a:pt x="0" y="0"/>
                  </a:moveTo>
                  <a:lnTo>
                    <a:pt x="812800" y="0"/>
                  </a:lnTo>
                  <a:lnTo>
                    <a:pt x="812800" y="3994501"/>
                  </a:lnTo>
                  <a:lnTo>
                    <a:pt x="0" y="3994501"/>
                  </a:lnTo>
                  <a:close/>
                </a:path>
              </a:pathLst>
            </a:custGeom>
            <a:solidFill>
              <a:srgbClr val="EA1017"/>
            </a:solidFill>
          </p:spPr>
        </p:sp>
        <p:sp>
          <p:nvSpPr>
            <p:cNvPr name="TextBox 5" id="5"/>
            <p:cNvSpPr txBox="true"/>
            <p:nvPr/>
          </p:nvSpPr>
          <p:spPr>
            <a:xfrm>
              <a:off x="0" y="-38100"/>
              <a:ext cx="812800" cy="4032601"/>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5828708">
            <a:off x="3019997" y="5139287"/>
            <a:ext cx="3057997" cy="10867747"/>
            <a:chOff x="0" y="0"/>
            <a:chExt cx="805398" cy="2862287"/>
          </a:xfrm>
        </p:grpSpPr>
        <p:sp>
          <p:nvSpPr>
            <p:cNvPr name="Freeform 7" id="7"/>
            <p:cNvSpPr/>
            <p:nvPr/>
          </p:nvSpPr>
          <p:spPr>
            <a:xfrm flipH="false" flipV="false" rot="0">
              <a:off x="0" y="0"/>
              <a:ext cx="805398" cy="2862287"/>
            </a:xfrm>
            <a:custGeom>
              <a:avLst/>
              <a:gdLst/>
              <a:ahLst/>
              <a:cxnLst/>
              <a:rect r="r" b="b" t="t" l="l"/>
              <a:pathLst>
                <a:path h="2862287" w="805398">
                  <a:moveTo>
                    <a:pt x="0" y="0"/>
                  </a:moveTo>
                  <a:lnTo>
                    <a:pt x="805398" y="0"/>
                  </a:lnTo>
                  <a:lnTo>
                    <a:pt x="805398" y="2862287"/>
                  </a:lnTo>
                  <a:lnTo>
                    <a:pt x="0" y="2862287"/>
                  </a:lnTo>
                  <a:close/>
                </a:path>
              </a:pathLst>
            </a:custGeom>
            <a:solidFill>
              <a:srgbClr val="EA1017"/>
            </a:solidFill>
          </p:spPr>
        </p:sp>
        <p:sp>
          <p:nvSpPr>
            <p:cNvPr name="TextBox 8" id="8"/>
            <p:cNvSpPr txBox="true"/>
            <p:nvPr/>
          </p:nvSpPr>
          <p:spPr>
            <a:xfrm>
              <a:off x="0" y="-38100"/>
              <a:ext cx="805398" cy="2900387"/>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440524" y="6065130"/>
            <a:ext cx="5202324" cy="1177671"/>
          </a:xfrm>
          <a:prstGeom prst="rect">
            <a:avLst/>
          </a:prstGeom>
        </p:spPr>
        <p:txBody>
          <a:bodyPr anchor="t" rtlCol="false" tIns="0" lIns="0" bIns="0" rIns="0">
            <a:spAutoFit/>
          </a:bodyPr>
          <a:lstStyle/>
          <a:p>
            <a:pPr algn="l">
              <a:lnSpc>
                <a:spcPts val="4242"/>
              </a:lnSpc>
            </a:pPr>
            <a:r>
              <a:rPr lang="en-US" sz="4200" b="true">
                <a:solidFill>
                  <a:srgbClr val="FFFFFF"/>
                </a:solidFill>
                <a:latin typeface="Rockwell Bold"/>
                <a:ea typeface="Rockwell Bold"/>
                <a:cs typeface="Rockwell Bold"/>
                <a:sym typeface="Rockwell Bold"/>
              </a:rPr>
              <a:t>River Gangites, outside of Philippi</a:t>
            </a:r>
          </a:p>
        </p:txBody>
      </p:sp>
      <p:grpSp>
        <p:nvGrpSpPr>
          <p:cNvPr name="Group 10" id="10"/>
          <p:cNvGrpSpPr/>
          <p:nvPr/>
        </p:nvGrpSpPr>
        <p:grpSpPr>
          <a:xfrm rot="0">
            <a:off x="6726831" y="5927414"/>
            <a:ext cx="10776832" cy="4645746"/>
            <a:chOff x="0" y="0"/>
            <a:chExt cx="2500357" cy="1077870"/>
          </a:xfrm>
        </p:grpSpPr>
        <p:sp>
          <p:nvSpPr>
            <p:cNvPr name="Freeform 11" id="11"/>
            <p:cNvSpPr/>
            <p:nvPr/>
          </p:nvSpPr>
          <p:spPr>
            <a:xfrm flipH="false" flipV="false" rot="0">
              <a:off x="0" y="0"/>
              <a:ext cx="2500357" cy="1077870"/>
            </a:xfrm>
            <a:custGeom>
              <a:avLst/>
              <a:gdLst/>
              <a:ahLst/>
              <a:cxnLst/>
              <a:rect r="r" b="b" t="t" l="l"/>
              <a:pathLst>
                <a:path h="1077870" w="2500357">
                  <a:moveTo>
                    <a:pt x="0" y="0"/>
                  </a:moveTo>
                  <a:lnTo>
                    <a:pt x="2500357" y="0"/>
                  </a:lnTo>
                  <a:lnTo>
                    <a:pt x="2500357" y="1077870"/>
                  </a:lnTo>
                  <a:lnTo>
                    <a:pt x="0" y="1077870"/>
                  </a:lnTo>
                  <a:close/>
                </a:path>
              </a:pathLst>
            </a:custGeom>
            <a:solidFill>
              <a:srgbClr val="EEA300"/>
            </a:solidFill>
          </p:spPr>
        </p:sp>
        <p:sp>
          <p:nvSpPr>
            <p:cNvPr name="TextBox 12" id="12"/>
            <p:cNvSpPr txBox="true"/>
            <p:nvPr/>
          </p:nvSpPr>
          <p:spPr>
            <a:xfrm>
              <a:off x="0" y="-38100"/>
              <a:ext cx="2500357" cy="1115970"/>
            </a:xfrm>
            <a:prstGeom prst="rect">
              <a:avLst/>
            </a:prstGeom>
          </p:spPr>
          <p:txBody>
            <a:bodyPr anchor="ctr" rtlCol="false" tIns="57667" lIns="57667" bIns="57667" rIns="57667"/>
            <a:lstStyle/>
            <a:p>
              <a:pPr algn="ctr">
                <a:lnSpc>
                  <a:spcPts val="2659"/>
                </a:lnSpc>
              </a:pPr>
            </a:p>
          </p:txBody>
        </p:sp>
      </p:grpSp>
      <p:sp>
        <p:nvSpPr>
          <p:cNvPr name="TextBox 13" id="13"/>
          <p:cNvSpPr txBox="true"/>
          <p:nvPr/>
        </p:nvSpPr>
        <p:spPr>
          <a:xfrm rot="0">
            <a:off x="7269412" y="6234148"/>
            <a:ext cx="10053873" cy="1008654"/>
          </a:xfrm>
          <a:prstGeom prst="rect">
            <a:avLst/>
          </a:prstGeom>
        </p:spPr>
        <p:txBody>
          <a:bodyPr anchor="t" rtlCol="false" tIns="0" lIns="0" bIns="0" rIns="0">
            <a:spAutoFit/>
          </a:bodyPr>
          <a:lstStyle/>
          <a:p>
            <a:pPr algn="l">
              <a:lnSpc>
                <a:spcPts val="3767"/>
              </a:lnSpc>
            </a:pPr>
            <a:r>
              <a:rPr lang="en-US" sz="3139">
                <a:solidFill>
                  <a:srgbClr val="000000"/>
                </a:solidFill>
                <a:latin typeface="Rockwell"/>
                <a:ea typeface="Rockwell"/>
                <a:cs typeface="Rockwell"/>
                <a:sym typeface="Rockwell"/>
              </a:rPr>
              <a:t>When they arrived at Salam</a:t>
            </a:r>
            <a:r>
              <a:rPr lang="en-US" sz="3139">
                <a:solidFill>
                  <a:srgbClr val="000000"/>
                </a:solidFill>
                <a:latin typeface="Rockwell"/>
                <a:ea typeface="Rockwell"/>
                <a:cs typeface="Rockwell"/>
                <a:sym typeface="Rockwell"/>
              </a:rPr>
              <a:t>is, they proclaimed the word of God in the Jewish synagogues. </a:t>
            </a:r>
          </a:p>
        </p:txBody>
      </p:sp>
      <p:sp>
        <p:nvSpPr>
          <p:cNvPr name="TextBox 14" id="14"/>
          <p:cNvSpPr txBox="true"/>
          <p:nvPr/>
        </p:nvSpPr>
        <p:spPr>
          <a:xfrm rot="0">
            <a:off x="7269412" y="7380277"/>
            <a:ext cx="10548488" cy="1008654"/>
          </a:xfrm>
          <a:prstGeom prst="rect">
            <a:avLst/>
          </a:prstGeom>
        </p:spPr>
        <p:txBody>
          <a:bodyPr anchor="t" rtlCol="false" tIns="0" lIns="0" bIns="0" rIns="0">
            <a:spAutoFit/>
          </a:bodyPr>
          <a:lstStyle/>
          <a:p>
            <a:pPr algn="l">
              <a:lnSpc>
                <a:spcPts val="3767"/>
              </a:lnSpc>
            </a:pPr>
            <a:r>
              <a:rPr lang="en-US" sz="3139">
                <a:solidFill>
                  <a:srgbClr val="000000"/>
                </a:solidFill>
                <a:latin typeface="Rockwell"/>
                <a:ea typeface="Rockwell"/>
                <a:cs typeface="Rockwell"/>
                <a:sym typeface="Rockwell"/>
              </a:rPr>
              <a:t>At Iconium Paul and Barnaba</a:t>
            </a:r>
            <a:r>
              <a:rPr lang="en-US" sz="3139">
                <a:solidFill>
                  <a:srgbClr val="000000"/>
                </a:solidFill>
                <a:latin typeface="Rockwell"/>
                <a:ea typeface="Rockwell"/>
                <a:cs typeface="Rockwell"/>
                <a:sym typeface="Rockwell"/>
              </a:rPr>
              <a:t>s went as usual into the Jewish synagogue. </a:t>
            </a:r>
          </a:p>
        </p:txBody>
      </p:sp>
      <p:sp>
        <p:nvSpPr>
          <p:cNvPr name="TextBox 15" id="15"/>
          <p:cNvSpPr txBox="true"/>
          <p:nvPr/>
        </p:nvSpPr>
        <p:spPr>
          <a:xfrm rot="0">
            <a:off x="7269412" y="8526406"/>
            <a:ext cx="10548488" cy="1484405"/>
          </a:xfrm>
          <a:prstGeom prst="rect">
            <a:avLst/>
          </a:prstGeom>
        </p:spPr>
        <p:txBody>
          <a:bodyPr anchor="t" rtlCol="false" tIns="0" lIns="0" bIns="0" rIns="0">
            <a:spAutoFit/>
          </a:bodyPr>
          <a:lstStyle/>
          <a:p>
            <a:pPr algn="l">
              <a:lnSpc>
                <a:spcPts val="3767"/>
              </a:lnSpc>
            </a:pPr>
            <a:r>
              <a:rPr lang="en-US" sz="3139">
                <a:solidFill>
                  <a:srgbClr val="000000"/>
                </a:solidFill>
                <a:latin typeface="Rockwell"/>
                <a:ea typeface="Rockwell"/>
                <a:cs typeface="Rockwell"/>
                <a:sym typeface="Rockwell"/>
              </a:rPr>
              <a:t>When Paul and his companion</a:t>
            </a:r>
            <a:r>
              <a:rPr lang="en-US" sz="3139">
                <a:solidFill>
                  <a:srgbClr val="000000"/>
                </a:solidFill>
                <a:latin typeface="Rockwell"/>
                <a:ea typeface="Rockwell"/>
                <a:cs typeface="Rockwell"/>
                <a:sym typeface="Rockwell"/>
              </a:rPr>
              <a:t>s had passed through Amphipolis and Apollonia, they came to Thessalonica, where there was a Jewish synagogue.</a:t>
            </a:r>
          </a:p>
        </p:txBody>
      </p:sp>
      <p:sp>
        <p:nvSpPr>
          <p:cNvPr name="TextBox 16" id="16"/>
          <p:cNvSpPr txBox="true"/>
          <p:nvPr/>
        </p:nvSpPr>
        <p:spPr>
          <a:xfrm rot="0">
            <a:off x="15012303" y="6646719"/>
            <a:ext cx="1275373" cy="472918"/>
          </a:xfrm>
          <a:prstGeom prst="rect">
            <a:avLst/>
          </a:prstGeom>
        </p:spPr>
        <p:txBody>
          <a:bodyPr anchor="t" rtlCol="false" tIns="0" lIns="0" bIns="0" rIns="0">
            <a:spAutoFit/>
          </a:bodyPr>
          <a:lstStyle/>
          <a:p>
            <a:pPr algn="ctr">
              <a:lnSpc>
                <a:spcPts val="3973"/>
              </a:lnSpc>
            </a:pPr>
            <a:r>
              <a:rPr lang="en-US" sz="2837" b="true">
                <a:solidFill>
                  <a:srgbClr val="A22A52"/>
                </a:solidFill>
                <a:latin typeface="Open Sans Bold"/>
                <a:ea typeface="Open Sans Bold"/>
                <a:cs typeface="Open Sans Bold"/>
                <a:sym typeface="Open Sans Bold"/>
              </a:rPr>
              <a:t>Acts 13</a:t>
            </a:r>
          </a:p>
        </p:txBody>
      </p:sp>
      <p:sp>
        <p:nvSpPr>
          <p:cNvPr name="TextBox 17" id="17"/>
          <p:cNvSpPr txBox="true"/>
          <p:nvPr/>
        </p:nvSpPr>
        <p:spPr>
          <a:xfrm rot="0">
            <a:off x="11658662" y="7780113"/>
            <a:ext cx="1275373" cy="472918"/>
          </a:xfrm>
          <a:prstGeom prst="rect">
            <a:avLst/>
          </a:prstGeom>
        </p:spPr>
        <p:txBody>
          <a:bodyPr anchor="t" rtlCol="false" tIns="0" lIns="0" bIns="0" rIns="0">
            <a:spAutoFit/>
          </a:bodyPr>
          <a:lstStyle/>
          <a:p>
            <a:pPr algn="ctr">
              <a:lnSpc>
                <a:spcPts val="3973"/>
              </a:lnSpc>
            </a:pPr>
            <a:r>
              <a:rPr lang="en-US" sz="2837" b="true">
                <a:solidFill>
                  <a:srgbClr val="A22A52"/>
                </a:solidFill>
                <a:latin typeface="Open Sans Bold"/>
                <a:ea typeface="Open Sans Bold"/>
                <a:cs typeface="Open Sans Bold"/>
                <a:sym typeface="Open Sans Bold"/>
              </a:rPr>
              <a:t>Acts 14</a:t>
            </a:r>
          </a:p>
        </p:txBody>
      </p:sp>
      <p:sp>
        <p:nvSpPr>
          <p:cNvPr name="TextBox 18" id="18"/>
          <p:cNvSpPr txBox="true"/>
          <p:nvPr/>
        </p:nvSpPr>
        <p:spPr>
          <a:xfrm rot="0">
            <a:off x="14784186" y="9434151"/>
            <a:ext cx="1275373" cy="472918"/>
          </a:xfrm>
          <a:prstGeom prst="rect">
            <a:avLst/>
          </a:prstGeom>
        </p:spPr>
        <p:txBody>
          <a:bodyPr anchor="t" rtlCol="false" tIns="0" lIns="0" bIns="0" rIns="0">
            <a:spAutoFit/>
          </a:bodyPr>
          <a:lstStyle/>
          <a:p>
            <a:pPr algn="ctr">
              <a:lnSpc>
                <a:spcPts val="3973"/>
              </a:lnSpc>
            </a:pPr>
            <a:r>
              <a:rPr lang="en-US" sz="2837" b="true">
                <a:solidFill>
                  <a:srgbClr val="A22A52"/>
                </a:solidFill>
                <a:latin typeface="Open Sans Bold"/>
                <a:ea typeface="Open Sans Bold"/>
                <a:cs typeface="Open Sans Bold"/>
                <a:sym typeface="Open Sans Bold"/>
              </a:rPr>
              <a:t>Acts 17</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1999" y="-1114788"/>
            <a:ext cx="21118314" cy="14078876"/>
          </a:xfrm>
          <a:custGeom>
            <a:avLst/>
            <a:gdLst/>
            <a:ahLst/>
            <a:cxnLst/>
            <a:rect r="r" b="b" t="t" l="l"/>
            <a:pathLst>
              <a:path h="14078876" w="21118314">
                <a:moveTo>
                  <a:pt x="0" y="0"/>
                </a:moveTo>
                <a:lnTo>
                  <a:pt x="21118313" y="0"/>
                </a:lnTo>
                <a:lnTo>
                  <a:pt x="21118313" y="14078876"/>
                </a:lnTo>
                <a:lnTo>
                  <a:pt x="0" y="14078876"/>
                </a:lnTo>
                <a:lnTo>
                  <a:pt x="0" y="0"/>
                </a:lnTo>
                <a:close/>
              </a:path>
            </a:pathLst>
          </a:custGeom>
          <a:blipFill>
            <a:blip r:embed="rId2"/>
            <a:stretch>
              <a:fillRect l="0" t="0" r="0" b="0"/>
            </a:stretch>
          </a:blipFill>
        </p:spPr>
      </p:sp>
      <p:grpSp>
        <p:nvGrpSpPr>
          <p:cNvPr name="Group 3" id="3"/>
          <p:cNvGrpSpPr/>
          <p:nvPr/>
        </p:nvGrpSpPr>
        <p:grpSpPr>
          <a:xfrm rot="0">
            <a:off x="507578" y="563759"/>
            <a:ext cx="8049293" cy="7936700"/>
            <a:chOff x="0" y="0"/>
            <a:chExt cx="2119978" cy="2090324"/>
          </a:xfrm>
        </p:grpSpPr>
        <p:sp>
          <p:nvSpPr>
            <p:cNvPr name="Freeform 4" id="4"/>
            <p:cNvSpPr/>
            <p:nvPr/>
          </p:nvSpPr>
          <p:spPr>
            <a:xfrm flipH="false" flipV="false" rot="0">
              <a:off x="0" y="0"/>
              <a:ext cx="2119979" cy="2090324"/>
            </a:xfrm>
            <a:custGeom>
              <a:avLst/>
              <a:gdLst/>
              <a:ahLst/>
              <a:cxnLst/>
              <a:rect r="r" b="b" t="t" l="l"/>
              <a:pathLst>
                <a:path h="2090324" w="2119979">
                  <a:moveTo>
                    <a:pt x="0" y="0"/>
                  </a:moveTo>
                  <a:lnTo>
                    <a:pt x="2119979" y="0"/>
                  </a:lnTo>
                  <a:lnTo>
                    <a:pt x="2119979" y="2090324"/>
                  </a:lnTo>
                  <a:lnTo>
                    <a:pt x="0" y="2090324"/>
                  </a:lnTo>
                  <a:close/>
                </a:path>
              </a:pathLst>
            </a:custGeom>
            <a:solidFill>
              <a:srgbClr val="A22A52"/>
            </a:solidFill>
          </p:spPr>
        </p:sp>
        <p:sp>
          <p:nvSpPr>
            <p:cNvPr name="TextBox 5" id="5"/>
            <p:cNvSpPr txBox="true"/>
            <p:nvPr/>
          </p:nvSpPr>
          <p:spPr>
            <a:xfrm>
              <a:off x="0" y="-38100"/>
              <a:ext cx="2119978" cy="2128424"/>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1068345" y="1552736"/>
            <a:ext cx="6927760" cy="5756391"/>
          </a:xfrm>
          <a:prstGeom prst="rect">
            <a:avLst/>
          </a:prstGeom>
        </p:spPr>
        <p:txBody>
          <a:bodyPr anchor="t" rtlCol="false" tIns="0" lIns="0" bIns="0" rIns="0">
            <a:spAutoFit/>
          </a:bodyPr>
          <a:lstStyle/>
          <a:p>
            <a:pPr algn="l">
              <a:lnSpc>
                <a:spcPts val="4543"/>
              </a:lnSpc>
            </a:pPr>
            <a:r>
              <a:rPr lang="en-US" sz="3245" b="true">
                <a:solidFill>
                  <a:srgbClr val="FFFFFF"/>
                </a:solidFill>
                <a:latin typeface="Rockwell Bold"/>
                <a:ea typeface="Rockwell Bold"/>
                <a:cs typeface="Rockwell Bold"/>
                <a:sym typeface="Rockwell Bold"/>
              </a:rPr>
              <a:t>The river used to reach to my waist, now it is very shallow at ankle height. As a child, I remember the river was deeper and bigger, there were crabs shrimp and big fish. Animals and fish have started dying. I am very worried about it. The river is also contaminated by agro-industry that has been exploiting it.</a:t>
            </a:r>
          </a:p>
        </p:txBody>
      </p:sp>
      <p:sp>
        <p:nvSpPr>
          <p:cNvPr name="TextBox 7" id="7"/>
          <p:cNvSpPr txBox="true"/>
          <p:nvPr/>
        </p:nvSpPr>
        <p:spPr>
          <a:xfrm rot="0">
            <a:off x="5248880" y="7351744"/>
            <a:ext cx="2435721" cy="1024891"/>
          </a:xfrm>
          <a:prstGeom prst="rect">
            <a:avLst/>
          </a:prstGeom>
        </p:spPr>
        <p:txBody>
          <a:bodyPr anchor="t" rtlCol="false" tIns="0" lIns="0" bIns="0" rIns="0">
            <a:spAutoFit/>
          </a:bodyPr>
          <a:lstStyle/>
          <a:p>
            <a:pPr algn="ctr">
              <a:lnSpc>
                <a:spcPts val="7559"/>
              </a:lnSpc>
            </a:pPr>
            <a:r>
              <a:rPr lang="en-US" sz="5399" b="true">
                <a:solidFill>
                  <a:srgbClr val="EEA300"/>
                </a:solidFill>
                <a:latin typeface="Rockwell Bold"/>
                <a:ea typeface="Rockwell Bold"/>
                <a:cs typeface="Rockwell Bold"/>
                <a:sym typeface="Rockwell Bold"/>
              </a:rPr>
              <a:t>Amelia</a:t>
            </a:r>
          </a:p>
        </p:txBody>
      </p:sp>
      <p:sp>
        <p:nvSpPr>
          <p:cNvPr name="TextBox 8" id="8"/>
          <p:cNvSpPr txBox="true"/>
          <p:nvPr/>
        </p:nvSpPr>
        <p:spPr>
          <a:xfrm rot="0">
            <a:off x="1028700" y="496932"/>
            <a:ext cx="772567" cy="1959209"/>
          </a:xfrm>
          <a:prstGeom prst="rect">
            <a:avLst/>
          </a:prstGeom>
        </p:spPr>
        <p:txBody>
          <a:bodyPr anchor="t" rtlCol="false" tIns="0" lIns="0" bIns="0" rIns="0">
            <a:spAutoFit/>
          </a:bodyPr>
          <a:lstStyle/>
          <a:p>
            <a:pPr algn="ctr">
              <a:lnSpc>
                <a:spcPts val="14337"/>
              </a:lnSpc>
            </a:pPr>
            <a:r>
              <a:rPr lang="en-US" sz="10240" b="true">
                <a:solidFill>
                  <a:srgbClr val="EEA300"/>
                </a:solidFill>
                <a:latin typeface="Rockwell Bold"/>
                <a:ea typeface="Rockwell Bold"/>
                <a:cs typeface="Rockwell Bold"/>
                <a:sym typeface="Rockwell Bold"/>
              </a:rPr>
              <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687315" y="-1268259"/>
            <a:ext cx="8600685" cy="11683521"/>
          </a:xfrm>
          <a:custGeom>
            <a:avLst/>
            <a:gdLst/>
            <a:ahLst/>
            <a:cxnLst/>
            <a:rect r="r" b="b" t="t" l="l"/>
            <a:pathLst>
              <a:path h="11683521" w="8600685">
                <a:moveTo>
                  <a:pt x="0" y="0"/>
                </a:moveTo>
                <a:lnTo>
                  <a:pt x="8600685" y="0"/>
                </a:lnTo>
                <a:lnTo>
                  <a:pt x="8600685" y="11683521"/>
                </a:lnTo>
                <a:lnTo>
                  <a:pt x="0" y="11683521"/>
                </a:lnTo>
                <a:lnTo>
                  <a:pt x="0" y="0"/>
                </a:lnTo>
                <a:close/>
              </a:path>
            </a:pathLst>
          </a:custGeom>
          <a:blipFill>
            <a:blip r:embed="rId2"/>
            <a:stretch>
              <a:fillRect l="0" t="-10420" r="0" b="0"/>
            </a:stretch>
          </a:blipFill>
        </p:spPr>
      </p:sp>
      <p:sp>
        <p:nvSpPr>
          <p:cNvPr name="Freeform 3" id="3"/>
          <p:cNvSpPr/>
          <p:nvPr/>
        </p:nvSpPr>
        <p:spPr>
          <a:xfrm flipH="false" flipV="false" rot="0">
            <a:off x="0" y="-799638"/>
            <a:ext cx="9687315" cy="11886275"/>
          </a:xfrm>
          <a:custGeom>
            <a:avLst/>
            <a:gdLst/>
            <a:ahLst/>
            <a:cxnLst/>
            <a:rect r="r" b="b" t="t" l="l"/>
            <a:pathLst>
              <a:path h="11886275" w="9687315">
                <a:moveTo>
                  <a:pt x="0" y="0"/>
                </a:moveTo>
                <a:lnTo>
                  <a:pt x="9687315" y="0"/>
                </a:lnTo>
                <a:lnTo>
                  <a:pt x="9687315" y="11886276"/>
                </a:lnTo>
                <a:lnTo>
                  <a:pt x="0" y="11886276"/>
                </a:lnTo>
                <a:lnTo>
                  <a:pt x="0" y="0"/>
                </a:lnTo>
                <a:close/>
              </a:path>
            </a:pathLst>
          </a:custGeom>
          <a:blipFill>
            <a:blip r:embed="rId3"/>
            <a:stretch>
              <a:fillRect l="0" t="0" r="0" b="0"/>
            </a:stretch>
          </a:blipFill>
        </p:spPr>
      </p:sp>
      <p:grpSp>
        <p:nvGrpSpPr>
          <p:cNvPr name="Group 4" id="4"/>
          <p:cNvGrpSpPr/>
          <p:nvPr/>
        </p:nvGrpSpPr>
        <p:grpSpPr>
          <a:xfrm rot="212821">
            <a:off x="8436022" y="7861370"/>
            <a:ext cx="6152906" cy="2883254"/>
            <a:chOff x="0" y="0"/>
            <a:chExt cx="1620518" cy="759375"/>
          </a:xfrm>
        </p:grpSpPr>
        <p:sp>
          <p:nvSpPr>
            <p:cNvPr name="Freeform 5" id="5"/>
            <p:cNvSpPr/>
            <p:nvPr/>
          </p:nvSpPr>
          <p:spPr>
            <a:xfrm flipH="false" flipV="false" rot="0">
              <a:off x="0" y="0"/>
              <a:ext cx="1620518" cy="759375"/>
            </a:xfrm>
            <a:custGeom>
              <a:avLst/>
              <a:gdLst/>
              <a:ahLst/>
              <a:cxnLst/>
              <a:rect r="r" b="b" t="t" l="l"/>
              <a:pathLst>
                <a:path h="759375" w="1620518">
                  <a:moveTo>
                    <a:pt x="0" y="0"/>
                  </a:moveTo>
                  <a:lnTo>
                    <a:pt x="1620518" y="0"/>
                  </a:lnTo>
                  <a:lnTo>
                    <a:pt x="1620518" y="759375"/>
                  </a:lnTo>
                  <a:lnTo>
                    <a:pt x="0" y="759375"/>
                  </a:lnTo>
                  <a:close/>
                </a:path>
              </a:pathLst>
            </a:custGeom>
            <a:solidFill>
              <a:srgbClr val="EA1017"/>
            </a:solidFill>
          </p:spPr>
        </p:sp>
        <p:sp>
          <p:nvSpPr>
            <p:cNvPr name="TextBox 6" id="6"/>
            <p:cNvSpPr txBox="true"/>
            <p:nvPr/>
          </p:nvSpPr>
          <p:spPr>
            <a:xfrm>
              <a:off x="0" y="-38100"/>
              <a:ext cx="1620518" cy="797475"/>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8855018" y="8103248"/>
            <a:ext cx="5563893" cy="1972818"/>
          </a:xfrm>
          <a:prstGeom prst="rect">
            <a:avLst/>
          </a:prstGeom>
        </p:spPr>
        <p:txBody>
          <a:bodyPr anchor="t" rtlCol="false" tIns="0" lIns="0" bIns="0" rIns="0">
            <a:spAutoFit/>
          </a:bodyPr>
          <a:lstStyle/>
          <a:p>
            <a:pPr algn="l">
              <a:lnSpc>
                <a:spcPts val="4955"/>
              </a:lnSpc>
            </a:pPr>
            <a:r>
              <a:rPr lang="en-US" sz="4200" b="true">
                <a:solidFill>
                  <a:srgbClr val="FFFFFF"/>
                </a:solidFill>
                <a:latin typeface="Rockwell Bold"/>
                <a:ea typeface="Rockwell Bold"/>
                <a:cs typeface="Rockwell Bold"/>
                <a:sym typeface="Rockwell Bold"/>
              </a:rPr>
              <a:t>Amelia attending agroecology training with Congcoop</a:t>
            </a:r>
          </a:p>
        </p:txBody>
      </p:sp>
      <p:grpSp>
        <p:nvGrpSpPr>
          <p:cNvPr name="Group 8" id="8"/>
          <p:cNvGrpSpPr/>
          <p:nvPr/>
        </p:nvGrpSpPr>
        <p:grpSpPr>
          <a:xfrm rot="212821">
            <a:off x="-522414" y="-412927"/>
            <a:ext cx="6152906" cy="2883254"/>
            <a:chOff x="0" y="0"/>
            <a:chExt cx="1620518" cy="759375"/>
          </a:xfrm>
        </p:grpSpPr>
        <p:sp>
          <p:nvSpPr>
            <p:cNvPr name="Freeform 9" id="9"/>
            <p:cNvSpPr/>
            <p:nvPr/>
          </p:nvSpPr>
          <p:spPr>
            <a:xfrm flipH="false" flipV="false" rot="0">
              <a:off x="0" y="0"/>
              <a:ext cx="1620518" cy="759375"/>
            </a:xfrm>
            <a:custGeom>
              <a:avLst/>
              <a:gdLst/>
              <a:ahLst/>
              <a:cxnLst/>
              <a:rect r="r" b="b" t="t" l="l"/>
              <a:pathLst>
                <a:path h="759375" w="1620518">
                  <a:moveTo>
                    <a:pt x="0" y="0"/>
                  </a:moveTo>
                  <a:lnTo>
                    <a:pt x="1620518" y="0"/>
                  </a:lnTo>
                  <a:lnTo>
                    <a:pt x="1620518" y="759375"/>
                  </a:lnTo>
                  <a:lnTo>
                    <a:pt x="0" y="759375"/>
                  </a:lnTo>
                  <a:close/>
                </a:path>
              </a:pathLst>
            </a:custGeom>
            <a:solidFill>
              <a:srgbClr val="EA1017"/>
            </a:solidFill>
          </p:spPr>
        </p:sp>
        <p:sp>
          <p:nvSpPr>
            <p:cNvPr name="TextBox 10" id="10"/>
            <p:cNvSpPr txBox="true"/>
            <p:nvPr/>
          </p:nvSpPr>
          <p:spPr>
            <a:xfrm>
              <a:off x="0" y="-38100"/>
              <a:ext cx="1620518" cy="797475"/>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77035" y="166027"/>
            <a:ext cx="5563893" cy="1972818"/>
          </a:xfrm>
          <a:prstGeom prst="rect">
            <a:avLst/>
          </a:prstGeom>
        </p:spPr>
        <p:txBody>
          <a:bodyPr anchor="t" rtlCol="false" tIns="0" lIns="0" bIns="0" rIns="0">
            <a:spAutoFit/>
          </a:bodyPr>
          <a:lstStyle/>
          <a:p>
            <a:pPr algn="l">
              <a:lnSpc>
                <a:spcPts val="4955"/>
              </a:lnSpc>
            </a:pPr>
            <a:r>
              <a:rPr lang="en-US" sz="4200" b="true">
                <a:solidFill>
                  <a:srgbClr val="FFFFFF"/>
                </a:solidFill>
                <a:latin typeface="Rockwell Bold"/>
                <a:ea typeface="Rockwell Bold"/>
                <a:cs typeface="Rockwell Bold"/>
                <a:sym typeface="Rockwell Bold"/>
              </a:rPr>
              <a:t>Planting schedules should lead to multiple harvests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652877"/>
            <a:ext cx="10773426" cy="16160139"/>
          </a:xfrm>
          <a:custGeom>
            <a:avLst/>
            <a:gdLst/>
            <a:ahLst/>
            <a:cxnLst/>
            <a:rect r="r" b="b" t="t" l="l"/>
            <a:pathLst>
              <a:path h="16160139" w="10773426">
                <a:moveTo>
                  <a:pt x="0" y="0"/>
                </a:moveTo>
                <a:lnTo>
                  <a:pt x="10773426" y="0"/>
                </a:lnTo>
                <a:lnTo>
                  <a:pt x="10773426" y="16160139"/>
                </a:lnTo>
                <a:lnTo>
                  <a:pt x="0" y="16160139"/>
                </a:lnTo>
                <a:lnTo>
                  <a:pt x="0" y="0"/>
                </a:lnTo>
                <a:close/>
              </a:path>
            </a:pathLst>
          </a:custGeom>
          <a:blipFill>
            <a:blip r:embed="rId2"/>
            <a:stretch>
              <a:fillRect l="0" t="0" r="0" b="0"/>
            </a:stretch>
          </a:blipFill>
        </p:spPr>
      </p:sp>
      <p:sp>
        <p:nvSpPr>
          <p:cNvPr name="TextBox 3" id="3"/>
          <p:cNvSpPr txBox="true"/>
          <p:nvPr/>
        </p:nvSpPr>
        <p:spPr>
          <a:xfrm rot="0">
            <a:off x="11706151" y="2106020"/>
            <a:ext cx="5553149" cy="5191125"/>
          </a:xfrm>
          <a:prstGeom prst="rect">
            <a:avLst/>
          </a:prstGeom>
        </p:spPr>
        <p:txBody>
          <a:bodyPr anchor="t" rtlCol="false" tIns="0" lIns="0" bIns="0" rIns="0">
            <a:spAutoFit/>
          </a:bodyPr>
          <a:lstStyle/>
          <a:p>
            <a:pPr algn="r">
              <a:lnSpc>
                <a:spcPts val="5040"/>
              </a:lnSpc>
            </a:pPr>
            <a:r>
              <a:rPr lang="en-US" sz="4200" b="true">
                <a:solidFill>
                  <a:srgbClr val="A22A52"/>
                </a:solidFill>
                <a:latin typeface="Rockwell Bold"/>
                <a:ea typeface="Rockwell Bold"/>
                <a:cs typeface="Rockwell Bold"/>
                <a:sym typeface="Rockwell Bold"/>
              </a:rPr>
              <a:t>This is my land. My plantations have been dying due to the lack of water, and in terms of how it’s affecting me: there is no food for my family.</a:t>
            </a:r>
          </a:p>
        </p:txBody>
      </p:sp>
      <p:sp>
        <p:nvSpPr>
          <p:cNvPr name="TextBox 4" id="4"/>
          <p:cNvSpPr txBox="true"/>
          <p:nvPr/>
        </p:nvSpPr>
        <p:spPr>
          <a:xfrm rot="0">
            <a:off x="11706151" y="1012115"/>
            <a:ext cx="772567" cy="1959209"/>
          </a:xfrm>
          <a:prstGeom prst="rect">
            <a:avLst/>
          </a:prstGeom>
        </p:spPr>
        <p:txBody>
          <a:bodyPr anchor="t" rtlCol="false" tIns="0" lIns="0" bIns="0" rIns="0">
            <a:spAutoFit/>
          </a:bodyPr>
          <a:lstStyle/>
          <a:p>
            <a:pPr algn="r">
              <a:lnSpc>
                <a:spcPts val="14337"/>
              </a:lnSpc>
            </a:pPr>
            <a:r>
              <a:rPr lang="en-US" sz="10240" b="true">
                <a:solidFill>
                  <a:srgbClr val="EE7700"/>
                </a:solidFill>
                <a:latin typeface="Rockwell Bold"/>
                <a:ea typeface="Rockwell Bold"/>
                <a:cs typeface="Rockwell Bold"/>
                <a:sym typeface="Rockwell Bold"/>
              </a:rPr>
              <a:t>“</a:t>
            </a:r>
          </a:p>
        </p:txBody>
      </p:sp>
      <p:sp>
        <p:nvSpPr>
          <p:cNvPr name="TextBox 5" id="5"/>
          <p:cNvSpPr txBox="true"/>
          <p:nvPr/>
        </p:nvSpPr>
        <p:spPr>
          <a:xfrm rot="0">
            <a:off x="14823579" y="7449468"/>
            <a:ext cx="2435721" cy="1024891"/>
          </a:xfrm>
          <a:prstGeom prst="rect">
            <a:avLst/>
          </a:prstGeom>
        </p:spPr>
        <p:txBody>
          <a:bodyPr anchor="t" rtlCol="false" tIns="0" lIns="0" bIns="0" rIns="0">
            <a:spAutoFit/>
          </a:bodyPr>
          <a:lstStyle/>
          <a:p>
            <a:pPr algn="r">
              <a:lnSpc>
                <a:spcPts val="7559"/>
              </a:lnSpc>
            </a:pPr>
            <a:r>
              <a:rPr lang="en-US" sz="5399" b="true">
                <a:solidFill>
                  <a:srgbClr val="EE7700"/>
                </a:solidFill>
                <a:latin typeface="Rockwell Bold"/>
                <a:ea typeface="Rockwell Bold"/>
                <a:cs typeface="Rockwell Bold"/>
                <a:sym typeface="Rockwell Bold"/>
              </a:rPr>
              <a:t>Amelia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706717" y="731780"/>
            <a:ext cx="13235160" cy="8823440"/>
          </a:xfrm>
          <a:custGeom>
            <a:avLst/>
            <a:gdLst/>
            <a:ahLst/>
            <a:cxnLst/>
            <a:rect r="r" b="b" t="t" l="l"/>
            <a:pathLst>
              <a:path h="8823440" w="13235160">
                <a:moveTo>
                  <a:pt x="0" y="0"/>
                </a:moveTo>
                <a:lnTo>
                  <a:pt x="13235160" y="0"/>
                </a:lnTo>
                <a:lnTo>
                  <a:pt x="13235160" y="8823440"/>
                </a:lnTo>
                <a:lnTo>
                  <a:pt x="0" y="8823440"/>
                </a:lnTo>
                <a:lnTo>
                  <a:pt x="0" y="0"/>
                </a:lnTo>
                <a:close/>
              </a:path>
            </a:pathLst>
          </a:custGeom>
          <a:blipFill>
            <a:blip r:embed="rId2"/>
            <a:stretch>
              <a:fillRect l="0" t="0" r="0" b="0"/>
            </a:stretch>
          </a:blipFill>
        </p:spPr>
      </p:sp>
      <p:sp>
        <p:nvSpPr>
          <p:cNvPr name="TextBox 3" id="3"/>
          <p:cNvSpPr txBox="true"/>
          <p:nvPr/>
        </p:nvSpPr>
        <p:spPr>
          <a:xfrm rot="0">
            <a:off x="876555" y="2139315"/>
            <a:ext cx="5553149" cy="5829300"/>
          </a:xfrm>
          <a:prstGeom prst="rect">
            <a:avLst/>
          </a:prstGeom>
        </p:spPr>
        <p:txBody>
          <a:bodyPr anchor="t" rtlCol="false" tIns="0" lIns="0" bIns="0" rIns="0">
            <a:spAutoFit/>
          </a:bodyPr>
          <a:lstStyle/>
          <a:p>
            <a:pPr algn="l">
              <a:lnSpc>
                <a:spcPts val="5040"/>
              </a:lnSpc>
            </a:pPr>
            <a:r>
              <a:rPr lang="en-US" sz="4200" b="true">
                <a:solidFill>
                  <a:srgbClr val="EA1017"/>
                </a:solidFill>
                <a:latin typeface="Rockwell Bold"/>
                <a:ea typeface="Rockwell Bold"/>
                <a:cs typeface="Rockwell Bold"/>
                <a:sym typeface="Rockwell Bold"/>
              </a:rPr>
              <a:t>I believe women have a lot of capacity. I reject and disagree with the exclusion of women and the violation of women’s rights. I have given my life to this work. </a:t>
            </a:r>
          </a:p>
        </p:txBody>
      </p:sp>
      <p:sp>
        <p:nvSpPr>
          <p:cNvPr name="TextBox 4" id="4"/>
          <p:cNvSpPr txBox="true"/>
          <p:nvPr/>
        </p:nvSpPr>
        <p:spPr>
          <a:xfrm rot="0">
            <a:off x="490271" y="1045411"/>
            <a:ext cx="772567" cy="1959209"/>
          </a:xfrm>
          <a:prstGeom prst="rect">
            <a:avLst/>
          </a:prstGeom>
        </p:spPr>
        <p:txBody>
          <a:bodyPr anchor="t" rtlCol="false" tIns="0" lIns="0" bIns="0" rIns="0">
            <a:spAutoFit/>
          </a:bodyPr>
          <a:lstStyle/>
          <a:p>
            <a:pPr algn="ctr">
              <a:lnSpc>
                <a:spcPts val="14337"/>
              </a:lnSpc>
            </a:pPr>
            <a:r>
              <a:rPr lang="en-US" sz="10240" b="true">
                <a:solidFill>
                  <a:srgbClr val="EEA300"/>
                </a:solidFill>
                <a:latin typeface="Rockwell Bold"/>
                <a:ea typeface="Rockwell Bold"/>
                <a:cs typeface="Rockwell Bold"/>
                <a:sym typeface="Rockwell Bold"/>
              </a:rPr>
              <a:t>“</a:t>
            </a:r>
          </a:p>
        </p:txBody>
      </p:sp>
      <p:sp>
        <p:nvSpPr>
          <p:cNvPr name="TextBox 5" id="5"/>
          <p:cNvSpPr txBox="true"/>
          <p:nvPr/>
        </p:nvSpPr>
        <p:spPr>
          <a:xfrm rot="0">
            <a:off x="3653129" y="7883239"/>
            <a:ext cx="2492573" cy="1024891"/>
          </a:xfrm>
          <a:prstGeom prst="rect">
            <a:avLst/>
          </a:prstGeom>
        </p:spPr>
        <p:txBody>
          <a:bodyPr anchor="t" rtlCol="false" tIns="0" lIns="0" bIns="0" rIns="0">
            <a:spAutoFit/>
          </a:bodyPr>
          <a:lstStyle/>
          <a:p>
            <a:pPr algn="ctr">
              <a:lnSpc>
                <a:spcPts val="7559"/>
              </a:lnSpc>
            </a:pPr>
            <a:r>
              <a:rPr lang="en-US" sz="5399" b="true">
                <a:solidFill>
                  <a:srgbClr val="EEA300"/>
                </a:solidFill>
                <a:latin typeface="Rockwell Bold"/>
                <a:ea typeface="Rockwell Bold"/>
                <a:cs typeface="Rockwell Bold"/>
                <a:sym typeface="Rockwell Bold"/>
              </a:rPr>
              <a:t>Aurelia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DAGkmkYIi9c</dc:identifier>
  <dcterms:modified xsi:type="dcterms:W3CDTF">2011-08-01T06:04:30Z</dcterms:modified>
  <cp:revision>1</cp:revision>
  <dc:title>Christian Aid Week 2025</dc:title>
</cp:coreProperties>
</file>